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7"/>
  </p:notesMasterIdLst>
  <p:handoutMasterIdLst>
    <p:handoutMasterId r:id="rId28"/>
  </p:handoutMasterIdLst>
  <p:sldIdLst>
    <p:sldId id="496" r:id="rId5"/>
    <p:sldId id="498" r:id="rId6"/>
    <p:sldId id="507" r:id="rId7"/>
    <p:sldId id="429" r:id="rId8"/>
    <p:sldId id="521" r:id="rId9"/>
    <p:sldId id="430" r:id="rId10"/>
    <p:sldId id="508" r:id="rId11"/>
    <p:sldId id="522" r:id="rId12"/>
    <p:sldId id="509" r:id="rId13"/>
    <p:sldId id="523" r:id="rId14"/>
    <p:sldId id="510" r:id="rId15"/>
    <p:sldId id="511" r:id="rId16"/>
    <p:sldId id="513" r:id="rId17"/>
    <p:sldId id="516" r:id="rId18"/>
    <p:sldId id="512" r:id="rId19"/>
    <p:sldId id="514" r:id="rId20"/>
    <p:sldId id="515" r:id="rId21"/>
    <p:sldId id="517" r:id="rId22"/>
    <p:sldId id="518" r:id="rId23"/>
    <p:sldId id="519" r:id="rId24"/>
    <p:sldId id="520" r:id="rId25"/>
    <p:sldId id="50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A3344-868F-41B6-9578-3149A31CF791}" v="20" dt="2021-03-13T02:45:35.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6" d="100"/>
          <a:sy n="86" d="100"/>
        </p:scale>
        <p:origin x="562" y="58"/>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3/12/2021</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3/12/2021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a:xfrm>
            <a:off x="838200" y="6356350"/>
            <a:ext cx="2286000" cy="365125"/>
          </a:xfrm>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lvl1pPr>
              <a:defRPr>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12.statcan.gc.ca/census-recensement/2016/dp-pd/prof/details/page.cfm?Lang=E&amp;Geo1=CSD&amp;Code1=5915022&amp;Geo2=PR&amp;Code2=01&amp;Data=Count&amp;SearchText=5915022&amp;SearchType=Begins&amp;SearchPR=01&amp;B1=All&amp;Custom=&amp;TABID=3" TargetMode="External"/><Relationship Id="rId3" Type="http://schemas.openxmlformats.org/officeDocument/2006/relationships/hyperlink" Target="https://github.com/blackmad/neighborhoods/blob/master/gn-montreal.geojson" TargetMode="External"/><Relationship Id="rId7" Type="http://schemas.openxmlformats.org/officeDocument/2006/relationships/hyperlink" Target="https://opendata.vancouver.ca/explore/dataset/local-area-boundary/information/" TargetMode="External"/><Relationship Id="rId2" Type="http://schemas.openxmlformats.org/officeDocument/2006/relationships/hyperlink" Target="https://en.wikipedia.org/wiki/Montreal" TargetMode="External"/><Relationship Id="rId1" Type="http://schemas.openxmlformats.org/officeDocument/2006/relationships/slideLayout" Target="../slideLayouts/slideLayout5.xml"/><Relationship Id="rId6" Type="http://schemas.openxmlformats.org/officeDocument/2006/relationships/hyperlink" Target="https://vancouver.ca/news-calendar/areas-of-the-city.aspx" TargetMode="External"/><Relationship Id="rId5" Type="http://schemas.openxmlformats.org/officeDocument/2006/relationships/hyperlink" Target="https://en.wikipedia.org/wiki/List_of_neighbourhoods_in_Vancouver" TargetMode="External"/><Relationship Id="rId4" Type="http://schemas.openxmlformats.org/officeDocument/2006/relationships/hyperlink" Target="https://www12.statcan.gc.ca/census-recensement/2016/dp-pd/prof/details/page.cfm?Lang=E&amp;Geo1=CMACA&amp;Code1=462&amp;Geo2=PR&amp;Code2=01&amp;Data=Count&amp;SearchText=Montreal&amp;SearchType=Begins&amp;SearchPR=01&amp;TABID=1&amp;B1=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sz="7200" dirty="0">
                <a:solidFill>
                  <a:schemeClr val="bg1"/>
                </a:solidFill>
              </a:rPr>
              <a:t>INVESTIGATION INTO THE DIFFERENCES BETWEEN MONTREAL AND VANCOUVER</a:t>
            </a:r>
            <a:endParaRPr lang="en-US" sz="7200" dirty="0"/>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p:txBody>
          <a:bodyPr/>
          <a:lstStyle/>
          <a:p>
            <a:r>
              <a:rPr lang="en-US" sz="3200" b="1" dirty="0">
                <a:solidFill>
                  <a:schemeClr val="bg1"/>
                </a:solidFill>
              </a:rPr>
              <a:t>Rachel Munro</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68AB356-A1BD-4B7C-91B1-D6944987740A}"/>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Creating CLusters</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136525"/>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10</a:t>
            </a:fld>
            <a:endParaRPr lang="en-US"/>
          </a:p>
        </p:txBody>
      </p:sp>
      <p:sp>
        <p:nvSpPr>
          <p:cNvPr id="23"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CAA30"/>
          </a:solidFill>
          <a:ln w="38100" cap="rnd">
            <a:solidFill>
              <a:srgbClr val="FCAA3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Graphical user interface, text, application, email&#10;&#10;Description automatically generated">
            <a:extLst>
              <a:ext uri="{FF2B5EF4-FFF2-40B4-BE49-F238E27FC236}">
                <a16:creationId xmlns:a16="http://schemas.microsoft.com/office/drawing/2014/main" id="{8A6354EF-819A-456B-A256-2F05482B21E0}"/>
              </a:ext>
            </a:extLst>
          </p:cNvPr>
          <p:cNvPicPr>
            <a:picLocks noChangeAspect="1"/>
          </p:cNvPicPr>
          <p:nvPr/>
        </p:nvPicPr>
        <p:blipFill rotWithShape="1">
          <a:blip r:embed="rId2"/>
          <a:srcRect l="13750" t="33333" r="13984" b="8889"/>
          <a:stretch/>
        </p:blipFill>
        <p:spPr>
          <a:xfrm>
            <a:off x="6170869" y="2725258"/>
            <a:ext cx="5614416" cy="2524967"/>
          </a:xfrm>
          <a:prstGeom prst="rect">
            <a:avLst/>
          </a:prstGeom>
        </p:spPr>
      </p:pic>
      <p:pic>
        <p:nvPicPr>
          <p:cNvPr id="10" name="Picture 9" descr="Graphical user interface&#10;&#10;Description automatically generated with medium confidence">
            <a:extLst>
              <a:ext uri="{FF2B5EF4-FFF2-40B4-BE49-F238E27FC236}">
                <a16:creationId xmlns:a16="http://schemas.microsoft.com/office/drawing/2014/main" id="{EC3A6FA0-C4A4-448D-AA83-360084673E1A}"/>
              </a:ext>
            </a:extLst>
          </p:cNvPr>
          <p:cNvPicPr>
            <a:picLocks noChangeAspect="1"/>
          </p:cNvPicPr>
          <p:nvPr/>
        </p:nvPicPr>
        <p:blipFill rotWithShape="1">
          <a:blip r:embed="rId3"/>
          <a:srcRect l="12969" t="20348" r="27109" b="29097"/>
          <a:stretch/>
        </p:blipFill>
        <p:spPr>
          <a:xfrm>
            <a:off x="152786" y="2585792"/>
            <a:ext cx="5614416" cy="2664433"/>
          </a:xfrm>
          <a:prstGeom prst="rect">
            <a:avLst/>
          </a:prstGeom>
        </p:spPr>
      </p:pic>
    </p:spTree>
    <p:extLst>
      <p:ext uri="{BB962C8B-B14F-4D97-AF65-F5344CB8AC3E}">
        <p14:creationId xmlns:p14="http://schemas.microsoft.com/office/powerpoint/2010/main" val="1098805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1E6E-AAC2-4E1B-8067-F66816F7D257}"/>
              </a:ext>
            </a:extLst>
          </p:cNvPr>
          <p:cNvSpPr>
            <a:spLocks noGrp="1"/>
          </p:cNvSpPr>
          <p:nvPr>
            <p:ph type="title"/>
          </p:nvPr>
        </p:nvSpPr>
        <p:spPr/>
        <p:txBody>
          <a:bodyPr/>
          <a:lstStyle/>
          <a:p>
            <a:r>
              <a:rPr lang="en-CA" dirty="0"/>
              <a:t>Montreal Clustered Location Data</a:t>
            </a:r>
          </a:p>
        </p:txBody>
      </p:sp>
      <p:graphicFrame>
        <p:nvGraphicFramePr>
          <p:cNvPr id="7" name="Content Placeholder 6">
            <a:extLst>
              <a:ext uri="{FF2B5EF4-FFF2-40B4-BE49-F238E27FC236}">
                <a16:creationId xmlns:a16="http://schemas.microsoft.com/office/drawing/2014/main" id="{F7C6875B-1A41-4746-B392-A93EC238148F}"/>
              </a:ext>
            </a:extLst>
          </p:cNvPr>
          <p:cNvGraphicFramePr>
            <a:graphicFrameLocks noGrp="1"/>
          </p:cNvGraphicFramePr>
          <p:nvPr>
            <p:ph idx="1"/>
            <p:extLst>
              <p:ext uri="{D42A27DB-BD31-4B8C-83A1-F6EECF244321}">
                <p14:modId xmlns:p14="http://schemas.microsoft.com/office/powerpoint/2010/main" val="370938378"/>
              </p:ext>
            </p:extLst>
          </p:nvPr>
        </p:nvGraphicFramePr>
        <p:xfrm>
          <a:off x="733045" y="1614811"/>
          <a:ext cx="10690857" cy="5099721"/>
        </p:xfrm>
        <a:graphic>
          <a:graphicData uri="http://schemas.openxmlformats.org/drawingml/2006/table">
            <a:tbl>
              <a:tblPr firstRow="1" firstCol="1" bandRow="1">
                <a:tableStyleId>{5C22544A-7EE6-4342-B048-85BDC9FD1C3A}</a:tableStyleId>
              </a:tblPr>
              <a:tblGrid>
                <a:gridCol w="1011757">
                  <a:extLst>
                    <a:ext uri="{9D8B030D-6E8A-4147-A177-3AD203B41FA5}">
                      <a16:colId xmlns:a16="http://schemas.microsoft.com/office/drawing/2014/main" val="3089452836"/>
                    </a:ext>
                  </a:extLst>
                </a:gridCol>
                <a:gridCol w="660961">
                  <a:extLst>
                    <a:ext uri="{9D8B030D-6E8A-4147-A177-3AD203B41FA5}">
                      <a16:colId xmlns:a16="http://schemas.microsoft.com/office/drawing/2014/main" val="1999887909"/>
                    </a:ext>
                  </a:extLst>
                </a:gridCol>
                <a:gridCol w="598927">
                  <a:extLst>
                    <a:ext uri="{9D8B030D-6E8A-4147-A177-3AD203B41FA5}">
                      <a16:colId xmlns:a16="http://schemas.microsoft.com/office/drawing/2014/main" val="949897761"/>
                    </a:ext>
                  </a:extLst>
                </a:gridCol>
                <a:gridCol w="772190">
                  <a:extLst>
                    <a:ext uri="{9D8B030D-6E8A-4147-A177-3AD203B41FA5}">
                      <a16:colId xmlns:a16="http://schemas.microsoft.com/office/drawing/2014/main" val="2097848066"/>
                    </a:ext>
                  </a:extLst>
                </a:gridCol>
                <a:gridCol w="855609">
                  <a:extLst>
                    <a:ext uri="{9D8B030D-6E8A-4147-A177-3AD203B41FA5}">
                      <a16:colId xmlns:a16="http://schemas.microsoft.com/office/drawing/2014/main" val="3462870231"/>
                    </a:ext>
                  </a:extLst>
                </a:gridCol>
                <a:gridCol w="855609">
                  <a:extLst>
                    <a:ext uri="{9D8B030D-6E8A-4147-A177-3AD203B41FA5}">
                      <a16:colId xmlns:a16="http://schemas.microsoft.com/office/drawing/2014/main" val="1397257503"/>
                    </a:ext>
                  </a:extLst>
                </a:gridCol>
                <a:gridCol w="951868">
                  <a:extLst>
                    <a:ext uri="{9D8B030D-6E8A-4147-A177-3AD203B41FA5}">
                      <a16:colId xmlns:a16="http://schemas.microsoft.com/office/drawing/2014/main" val="1344028862"/>
                    </a:ext>
                  </a:extLst>
                </a:gridCol>
                <a:gridCol w="772190">
                  <a:extLst>
                    <a:ext uri="{9D8B030D-6E8A-4147-A177-3AD203B41FA5}">
                      <a16:colId xmlns:a16="http://schemas.microsoft.com/office/drawing/2014/main" val="3684692903"/>
                    </a:ext>
                  </a:extLst>
                </a:gridCol>
                <a:gridCol w="951868">
                  <a:extLst>
                    <a:ext uri="{9D8B030D-6E8A-4147-A177-3AD203B41FA5}">
                      <a16:colId xmlns:a16="http://schemas.microsoft.com/office/drawing/2014/main" val="3412779365"/>
                    </a:ext>
                  </a:extLst>
                </a:gridCol>
                <a:gridCol w="772190">
                  <a:extLst>
                    <a:ext uri="{9D8B030D-6E8A-4147-A177-3AD203B41FA5}">
                      <a16:colId xmlns:a16="http://schemas.microsoft.com/office/drawing/2014/main" val="398790839"/>
                    </a:ext>
                  </a:extLst>
                </a:gridCol>
                <a:gridCol w="859889">
                  <a:extLst>
                    <a:ext uri="{9D8B030D-6E8A-4147-A177-3AD203B41FA5}">
                      <a16:colId xmlns:a16="http://schemas.microsoft.com/office/drawing/2014/main" val="3156507134"/>
                    </a:ext>
                  </a:extLst>
                </a:gridCol>
                <a:gridCol w="855609">
                  <a:extLst>
                    <a:ext uri="{9D8B030D-6E8A-4147-A177-3AD203B41FA5}">
                      <a16:colId xmlns:a16="http://schemas.microsoft.com/office/drawing/2014/main" val="3067044957"/>
                    </a:ext>
                  </a:extLst>
                </a:gridCol>
                <a:gridCol w="772190">
                  <a:extLst>
                    <a:ext uri="{9D8B030D-6E8A-4147-A177-3AD203B41FA5}">
                      <a16:colId xmlns:a16="http://schemas.microsoft.com/office/drawing/2014/main" val="562351355"/>
                    </a:ext>
                  </a:extLst>
                </a:gridCol>
              </a:tblGrid>
              <a:tr h="213261">
                <a:tc>
                  <a:txBody>
                    <a:bodyPr/>
                    <a:lstStyle/>
                    <a:p>
                      <a:pPr algn="ctr">
                        <a:lnSpc>
                          <a:spcPct val="150000"/>
                        </a:lnSpc>
                        <a:spcAft>
                          <a:spcPts val="800"/>
                        </a:spcAft>
                      </a:pPr>
                      <a:r>
                        <a:rPr lang="en-CA" sz="900">
                          <a:effectLst/>
                        </a:rPr>
                        <a:t>Neighbourhoods</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Average Monthly Rent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Cluster Labels</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1st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2nd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3rd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4th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5th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6th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7th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8th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9th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10th Most Common Venue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574803738"/>
                  </a:ext>
                </a:extLst>
              </a:tr>
              <a:tr h="319892">
                <a:tc>
                  <a:txBody>
                    <a:bodyPr/>
                    <a:lstStyle/>
                    <a:p>
                      <a:pPr algn="ctr">
                        <a:lnSpc>
                          <a:spcPct val="150000"/>
                        </a:lnSpc>
                        <a:spcAft>
                          <a:spcPts val="800"/>
                        </a:spcAft>
                      </a:pPr>
                      <a:r>
                        <a:rPr lang="en-CA" sz="900">
                          <a:effectLst/>
                        </a:rPr>
                        <a:t>Pointe-aux-Trembles-Rivieres-des-Prairies</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1195</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0</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Convenience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Auto Dealership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English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Flea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Fish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Fish &amp; Chips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Farmers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67559044"/>
                  </a:ext>
                </a:extLst>
              </a:tr>
              <a:tr h="213261">
                <a:tc>
                  <a:txBody>
                    <a:bodyPr/>
                    <a:lstStyle/>
                    <a:p>
                      <a:pPr algn="ctr">
                        <a:lnSpc>
                          <a:spcPct val="150000"/>
                        </a:lnSpc>
                        <a:spcAft>
                          <a:spcPts val="800"/>
                        </a:spcAft>
                      </a:pPr>
                      <a:r>
                        <a:rPr lang="en-CA" sz="900">
                          <a:effectLst/>
                        </a:rPr>
                        <a:t>Ahuntsic-Cartierville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1167</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New American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Farmers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Seafood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544134765"/>
                  </a:ext>
                </a:extLst>
              </a:tr>
              <a:tr h="213261">
                <a:tc>
                  <a:txBody>
                    <a:bodyPr/>
                    <a:lstStyle/>
                    <a:p>
                      <a:pPr algn="ctr">
                        <a:lnSpc>
                          <a:spcPct val="150000"/>
                        </a:lnSpc>
                        <a:spcAft>
                          <a:spcPts val="800"/>
                        </a:spcAft>
                      </a:pPr>
                      <a:r>
                        <a:rPr lang="en-CA" sz="900">
                          <a:effectLst/>
                        </a:rPr>
                        <a:t>Verdun--Ile-des-Soeurs</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1384</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Cafe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Mediterranean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Indian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Trail</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BBQ Joint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2040323638"/>
                  </a:ext>
                </a:extLst>
              </a:tr>
              <a:tr h="159946">
                <a:tc>
                  <a:txBody>
                    <a:bodyPr/>
                    <a:lstStyle/>
                    <a:p>
                      <a:pPr algn="ctr">
                        <a:lnSpc>
                          <a:spcPct val="150000"/>
                        </a:lnSpc>
                        <a:spcAft>
                          <a:spcPts val="800"/>
                        </a:spcAft>
                      </a:pPr>
                      <a:r>
                        <a:rPr lang="en-CA" sz="900">
                          <a:effectLst/>
                        </a:rPr>
                        <a:t>St-Leonard</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1262</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Gas Station</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Drugstore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Sports 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Gastropub</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2353859858"/>
                  </a:ext>
                </a:extLst>
              </a:tr>
              <a:tr h="159946">
                <a:tc>
                  <a:txBody>
                    <a:bodyPr/>
                    <a:lstStyle/>
                    <a:p>
                      <a:pPr algn="ctr">
                        <a:lnSpc>
                          <a:spcPct val="150000"/>
                        </a:lnSpc>
                        <a:spcAft>
                          <a:spcPts val="800"/>
                        </a:spcAft>
                      </a:pPr>
                      <a:r>
                        <a:rPr lang="en-CA" sz="900">
                          <a:effectLst/>
                        </a:rPr>
                        <a:t>Saint-Laurent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1325</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Sporting Goods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Hotel</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Liquor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Shipping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Shoe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502406319"/>
                  </a:ext>
                </a:extLst>
              </a:tr>
              <a:tr h="213261">
                <a:tc>
                  <a:txBody>
                    <a:bodyPr/>
                    <a:lstStyle/>
                    <a:p>
                      <a:pPr algn="ctr">
                        <a:lnSpc>
                          <a:spcPct val="150000"/>
                        </a:lnSpc>
                        <a:spcAft>
                          <a:spcPts val="800"/>
                        </a:spcAft>
                      </a:pPr>
                      <a:r>
                        <a:rPr lang="en-CA" sz="900">
                          <a:effectLst/>
                        </a:rPr>
                        <a:t>Rosemont--La-Petite-Patrie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1287</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Brewery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1590023689"/>
                  </a:ext>
                </a:extLst>
              </a:tr>
              <a:tr h="159946">
                <a:tc>
                  <a:txBody>
                    <a:bodyPr/>
                    <a:lstStyle/>
                    <a:p>
                      <a:pPr algn="ctr">
                        <a:lnSpc>
                          <a:spcPct val="150000"/>
                        </a:lnSpc>
                        <a:spcAft>
                          <a:spcPts val="800"/>
                        </a:spcAft>
                      </a:pPr>
                      <a:r>
                        <a:rPr lang="en-CA" sz="900">
                          <a:effectLst/>
                        </a:rPr>
                        <a:t>Pierrefonds--Roxboro</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1303</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Convenience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Skating Rink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Food &amp; Drink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dirty="0">
                          <a:effectLst/>
                        </a:rPr>
                        <a:t>French Restaurant</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2692359499"/>
                  </a:ext>
                </a:extLst>
              </a:tr>
              <a:tr h="213261">
                <a:tc>
                  <a:txBody>
                    <a:bodyPr/>
                    <a:lstStyle/>
                    <a:p>
                      <a:pPr algn="ctr">
                        <a:lnSpc>
                          <a:spcPct val="150000"/>
                        </a:lnSpc>
                        <a:spcAft>
                          <a:spcPts val="800"/>
                        </a:spcAft>
                      </a:pPr>
                      <a:r>
                        <a:rPr lang="en-CA" sz="900">
                          <a:effectLst/>
                        </a:rPr>
                        <a:t>Outremont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1690</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Cafe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Mediterranean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French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Bagel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Supermarket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925395504"/>
                  </a:ext>
                </a:extLst>
              </a:tr>
              <a:tr h="106631">
                <a:tc>
                  <a:txBody>
                    <a:bodyPr/>
                    <a:lstStyle/>
                    <a:p>
                      <a:pPr algn="ctr">
                        <a:lnSpc>
                          <a:spcPct val="150000"/>
                        </a:lnSpc>
                        <a:spcAft>
                          <a:spcPts val="800"/>
                        </a:spcAft>
                      </a:pPr>
                      <a:r>
                        <a:rPr lang="en-CA" sz="900">
                          <a:effectLst/>
                        </a:rPr>
                        <a:t>Ville-Marie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1613</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Cafe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Hotel</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Cocktail 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Plaza</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Spa</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Tea Room</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Hostel</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721141362"/>
                  </a:ext>
                </a:extLst>
              </a:tr>
              <a:tr h="213261">
                <a:tc>
                  <a:txBody>
                    <a:bodyPr/>
                    <a:lstStyle/>
                    <a:p>
                      <a:pPr algn="ctr">
                        <a:lnSpc>
                          <a:spcPct val="150000"/>
                        </a:lnSpc>
                        <a:spcAft>
                          <a:spcPts val="800"/>
                        </a:spcAft>
                      </a:pPr>
                      <a:r>
                        <a:rPr lang="en-CA" sz="900">
                          <a:effectLst/>
                        </a:rPr>
                        <a:t>Montreal-Nord</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1002</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Supermarket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Gas Station</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Portuguese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Video Game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666475317"/>
                  </a:ext>
                </a:extLst>
              </a:tr>
              <a:tr h="159946">
                <a:tc>
                  <a:txBody>
                    <a:bodyPr/>
                    <a:lstStyle/>
                    <a:p>
                      <a:pPr algn="ctr">
                        <a:lnSpc>
                          <a:spcPct val="150000"/>
                        </a:lnSpc>
                        <a:spcAft>
                          <a:spcPts val="800"/>
                        </a:spcAft>
                      </a:pPr>
                      <a:r>
                        <a:rPr lang="en-CA" sz="900">
                          <a:effectLst/>
                        </a:rPr>
                        <a:t>Sud-Ouest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1526</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Cafe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French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Ice Cream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Brewery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Gastropub</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4247951876"/>
                  </a:ext>
                </a:extLst>
              </a:tr>
              <a:tr h="213261">
                <a:tc>
                  <a:txBody>
                    <a:bodyPr/>
                    <a:lstStyle/>
                    <a:p>
                      <a:pPr algn="ctr">
                        <a:lnSpc>
                          <a:spcPct val="150000"/>
                        </a:lnSpc>
                        <a:spcAft>
                          <a:spcPts val="800"/>
                        </a:spcAft>
                      </a:pPr>
                      <a:r>
                        <a:rPr lang="en-CA" sz="900">
                          <a:effectLst/>
                        </a:rPr>
                        <a:t>Plateau-Mont-Royal</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1437</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Cafe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Vegetarian / Vegan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Portuguese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Yoga Studio</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Deli / Bodega</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Middle Eastern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580847086"/>
                  </a:ext>
                </a:extLst>
              </a:tr>
              <a:tr h="159946">
                <a:tc>
                  <a:txBody>
                    <a:bodyPr/>
                    <a:lstStyle/>
                    <a:p>
                      <a:pPr algn="ctr">
                        <a:lnSpc>
                          <a:spcPct val="150000"/>
                        </a:lnSpc>
                        <a:spcAft>
                          <a:spcPts val="800"/>
                        </a:spcAft>
                      </a:pPr>
                      <a:r>
                        <a:rPr lang="en-CA" sz="900">
                          <a:effectLst/>
                        </a:rPr>
                        <a:t>LaSalle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1283</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a:effectLst/>
                        </a:rPr>
                        <a:t>1</a:t>
                      </a:r>
                      <a:endParaRPr lang="en-CA" sz="1100" b="1">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Gym / Fitness Center</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Pet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1611789428"/>
                  </a:ext>
                </a:extLst>
              </a:tr>
              <a:tr h="159946">
                <a:tc>
                  <a:txBody>
                    <a:bodyPr/>
                    <a:lstStyle/>
                    <a:p>
                      <a:pPr algn="ctr">
                        <a:lnSpc>
                          <a:spcPct val="150000"/>
                        </a:lnSpc>
                        <a:spcAft>
                          <a:spcPts val="800"/>
                        </a:spcAft>
                      </a:pPr>
                      <a:r>
                        <a:rPr lang="en-CA" sz="900">
                          <a:effectLst/>
                        </a:rPr>
                        <a:t>Lachine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1078</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Park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Ice Cream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Liquor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Lighthouse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2366527294"/>
                  </a:ext>
                </a:extLst>
              </a:tr>
              <a:tr h="266576">
                <a:tc>
                  <a:txBody>
                    <a:bodyPr/>
                    <a:lstStyle/>
                    <a:p>
                      <a:pPr algn="ctr">
                        <a:lnSpc>
                          <a:spcPct val="150000"/>
                        </a:lnSpc>
                        <a:spcAft>
                          <a:spcPts val="800"/>
                        </a:spcAft>
                      </a:pPr>
                      <a:r>
                        <a:rPr lang="en-CA" sz="900">
                          <a:effectLst/>
                        </a:rPr>
                        <a:t>Cote-des-Neiges--Notre-Dame-de-Grace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1300</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Vietnamese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Bank</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Liquor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2633923714"/>
                  </a:ext>
                </a:extLst>
              </a:tr>
              <a:tr h="159946">
                <a:tc>
                  <a:txBody>
                    <a:bodyPr/>
                    <a:lstStyle/>
                    <a:p>
                      <a:pPr algn="ctr">
                        <a:lnSpc>
                          <a:spcPct val="150000"/>
                        </a:lnSpc>
                        <a:spcAft>
                          <a:spcPts val="800"/>
                        </a:spcAft>
                      </a:pPr>
                      <a:r>
                        <a:rPr lang="en-CA" sz="900">
                          <a:effectLst/>
                        </a:rPr>
                        <a:t>Anjou</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1151</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Clothing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Gas Station</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Pizza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Burger Joint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Convenience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482095406"/>
                  </a:ext>
                </a:extLst>
              </a:tr>
              <a:tr h="266576">
                <a:tc>
                  <a:txBody>
                    <a:bodyPr/>
                    <a:lstStyle/>
                    <a:p>
                      <a:pPr algn="ctr">
                        <a:lnSpc>
                          <a:spcPct val="150000"/>
                        </a:lnSpc>
                        <a:spcAft>
                          <a:spcPts val="800"/>
                        </a:spcAft>
                      </a:pPr>
                      <a:r>
                        <a:rPr lang="en-CA" sz="900">
                          <a:effectLst/>
                        </a:rPr>
                        <a:t>Mercier-Hochelaga-Maisonneuve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1164</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Greek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Liquor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Thai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Italian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Paintball Field</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194446277"/>
                  </a:ext>
                </a:extLst>
              </a:tr>
              <a:tr h="266576">
                <a:tc>
                  <a:txBody>
                    <a:bodyPr/>
                    <a:lstStyle/>
                    <a:p>
                      <a:pPr algn="ctr">
                        <a:lnSpc>
                          <a:spcPct val="150000"/>
                        </a:lnSpc>
                        <a:spcAft>
                          <a:spcPts val="800"/>
                        </a:spcAft>
                      </a:pPr>
                      <a:r>
                        <a:rPr lang="en-CA" sz="900">
                          <a:effectLst/>
                        </a:rPr>
                        <a:t>Villeray-Saint-Michel-Parc-Extension</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1197</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1</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Grocery Store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Vietnamese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Bakery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Sandwich Place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Portuguese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Pharmacy</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Sushi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Coffee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Breakfast Spot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3108749624"/>
                  </a:ext>
                </a:extLst>
              </a:tr>
              <a:tr h="266576">
                <a:tc>
                  <a:txBody>
                    <a:bodyPr/>
                    <a:lstStyle/>
                    <a:p>
                      <a:pPr algn="ctr">
                        <a:lnSpc>
                          <a:spcPct val="150000"/>
                        </a:lnSpc>
                        <a:spcAft>
                          <a:spcPts val="800"/>
                        </a:spcAft>
                      </a:pPr>
                      <a:r>
                        <a:rPr lang="en-CA" sz="900">
                          <a:effectLst/>
                        </a:rPr>
                        <a:t>L'Ile-Bizard--Sainte-Genevieve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1639</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1050" b="1" dirty="0">
                          <a:effectLst/>
                        </a:rPr>
                        <a:t>2</a:t>
                      </a:r>
                      <a:endParaRPr lang="en-CA" sz="11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Golf Course</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Construction &amp; Landscaping</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English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Flea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Fish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Fish &amp; Chips Shop</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Fast Food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Farmers Market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a:effectLst/>
                        </a:rPr>
                        <a:t>Falafel Restaurant</a:t>
                      </a:r>
                      <a:endParaRPr lang="en-CA"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tc>
                  <a:txBody>
                    <a:bodyPr/>
                    <a:lstStyle/>
                    <a:p>
                      <a:pPr algn="ctr">
                        <a:lnSpc>
                          <a:spcPct val="150000"/>
                        </a:lnSpc>
                        <a:spcAft>
                          <a:spcPts val="800"/>
                        </a:spcAft>
                      </a:pPr>
                      <a:r>
                        <a:rPr lang="en-CA" sz="900" dirty="0">
                          <a:effectLst/>
                        </a:rPr>
                        <a:t>Fabric Shop</a:t>
                      </a:r>
                      <a:endParaRPr lang="en-CA"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9993" marR="19993" marT="0" marB="0" anchor="ctr"/>
                </a:tc>
                <a:extLst>
                  <a:ext uri="{0D108BD9-81ED-4DB2-BD59-A6C34878D82A}">
                    <a16:rowId xmlns:a16="http://schemas.microsoft.com/office/drawing/2014/main" val="1123693228"/>
                  </a:ext>
                </a:extLst>
              </a:tr>
            </a:tbl>
          </a:graphicData>
        </a:graphic>
      </p:graphicFrame>
      <p:sp>
        <p:nvSpPr>
          <p:cNvPr id="6" name="Slide Number Placeholder 5">
            <a:extLst>
              <a:ext uri="{FF2B5EF4-FFF2-40B4-BE49-F238E27FC236}">
                <a16:creationId xmlns:a16="http://schemas.microsoft.com/office/drawing/2014/main" id="{EFCBB87E-2B2E-4F3A-85DE-EBA5FED83497}"/>
              </a:ext>
            </a:extLst>
          </p:cNvPr>
          <p:cNvSpPr>
            <a:spLocks noGrp="1"/>
          </p:cNvSpPr>
          <p:nvPr>
            <p:ph type="sldNum" sz="quarter" idx="12"/>
          </p:nvPr>
        </p:nvSpPr>
        <p:spPr/>
        <p:txBody>
          <a:bodyPr/>
          <a:lstStyle/>
          <a:p>
            <a:fld id="{2C18C1E5-FB55-42F5-BD6D-9CC153FCDBE6}" type="slidenum">
              <a:rPr lang="en-US" smtClean="0"/>
              <a:t>11</a:t>
            </a:fld>
            <a:endParaRPr lang="en-US" dirty="0"/>
          </a:p>
        </p:txBody>
      </p:sp>
    </p:spTree>
    <p:extLst>
      <p:ext uri="{BB962C8B-B14F-4D97-AF65-F5344CB8AC3E}">
        <p14:creationId xmlns:p14="http://schemas.microsoft.com/office/powerpoint/2010/main" val="229736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179F-C5F8-4D2E-8822-515055074E75}"/>
              </a:ext>
            </a:extLst>
          </p:cNvPr>
          <p:cNvSpPr>
            <a:spLocks noGrp="1"/>
          </p:cNvSpPr>
          <p:nvPr>
            <p:ph type="title"/>
          </p:nvPr>
        </p:nvSpPr>
        <p:spPr/>
        <p:txBody>
          <a:bodyPr/>
          <a:lstStyle/>
          <a:p>
            <a:r>
              <a:rPr lang="en-CA" dirty="0"/>
              <a:t>Vancouver Clustered Location Data</a:t>
            </a:r>
          </a:p>
        </p:txBody>
      </p:sp>
      <p:graphicFrame>
        <p:nvGraphicFramePr>
          <p:cNvPr id="7" name="Content Placeholder 6">
            <a:extLst>
              <a:ext uri="{FF2B5EF4-FFF2-40B4-BE49-F238E27FC236}">
                <a16:creationId xmlns:a16="http://schemas.microsoft.com/office/drawing/2014/main" id="{283B6804-E448-411C-8078-583A8499803A}"/>
              </a:ext>
            </a:extLst>
          </p:cNvPr>
          <p:cNvGraphicFramePr>
            <a:graphicFrameLocks noGrp="1"/>
          </p:cNvGraphicFramePr>
          <p:nvPr>
            <p:ph idx="1"/>
            <p:extLst>
              <p:ext uri="{D42A27DB-BD31-4B8C-83A1-F6EECF244321}">
                <p14:modId xmlns:p14="http://schemas.microsoft.com/office/powerpoint/2010/main" val="234916811"/>
              </p:ext>
            </p:extLst>
          </p:nvPr>
        </p:nvGraphicFramePr>
        <p:xfrm>
          <a:off x="486229" y="1407529"/>
          <a:ext cx="11079333" cy="5231028"/>
        </p:xfrm>
        <a:graphic>
          <a:graphicData uri="http://schemas.openxmlformats.org/drawingml/2006/table">
            <a:tbl>
              <a:tblPr firstRow="1" firstCol="1" bandRow="1">
                <a:tableStyleId>{5C22544A-7EE6-4342-B048-85BDC9FD1C3A}</a:tableStyleId>
              </a:tblPr>
              <a:tblGrid>
                <a:gridCol w="1061399">
                  <a:extLst>
                    <a:ext uri="{9D8B030D-6E8A-4147-A177-3AD203B41FA5}">
                      <a16:colId xmlns:a16="http://schemas.microsoft.com/office/drawing/2014/main" val="1629623123"/>
                    </a:ext>
                  </a:extLst>
                </a:gridCol>
                <a:gridCol w="700214">
                  <a:extLst>
                    <a:ext uri="{9D8B030D-6E8A-4147-A177-3AD203B41FA5}">
                      <a16:colId xmlns:a16="http://schemas.microsoft.com/office/drawing/2014/main" val="1163842503"/>
                    </a:ext>
                  </a:extLst>
                </a:gridCol>
                <a:gridCol w="622658">
                  <a:extLst>
                    <a:ext uri="{9D8B030D-6E8A-4147-A177-3AD203B41FA5}">
                      <a16:colId xmlns:a16="http://schemas.microsoft.com/office/drawing/2014/main" val="1223153747"/>
                    </a:ext>
                  </a:extLst>
                </a:gridCol>
                <a:gridCol w="857541">
                  <a:extLst>
                    <a:ext uri="{9D8B030D-6E8A-4147-A177-3AD203B41FA5}">
                      <a16:colId xmlns:a16="http://schemas.microsoft.com/office/drawing/2014/main" val="3175347623"/>
                    </a:ext>
                  </a:extLst>
                </a:gridCol>
                <a:gridCol w="908506">
                  <a:extLst>
                    <a:ext uri="{9D8B030D-6E8A-4147-A177-3AD203B41FA5}">
                      <a16:colId xmlns:a16="http://schemas.microsoft.com/office/drawing/2014/main" val="2778873891"/>
                    </a:ext>
                  </a:extLst>
                </a:gridCol>
                <a:gridCol w="857541">
                  <a:extLst>
                    <a:ext uri="{9D8B030D-6E8A-4147-A177-3AD203B41FA5}">
                      <a16:colId xmlns:a16="http://schemas.microsoft.com/office/drawing/2014/main" val="1836291146"/>
                    </a:ext>
                  </a:extLst>
                </a:gridCol>
                <a:gridCol w="857541">
                  <a:extLst>
                    <a:ext uri="{9D8B030D-6E8A-4147-A177-3AD203B41FA5}">
                      <a16:colId xmlns:a16="http://schemas.microsoft.com/office/drawing/2014/main" val="228075701"/>
                    </a:ext>
                  </a:extLst>
                </a:gridCol>
                <a:gridCol w="813222">
                  <a:extLst>
                    <a:ext uri="{9D8B030D-6E8A-4147-A177-3AD203B41FA5}">
                      <a16:colId xmlns:a16="http://schemas.microsoft.com/office/drawing/2014/main" val="1832636727"/>
                    </a:ext>
                  </a:extLst>
                </a:gridCol>
                <a:gridCol w="813222">
                  <a:extLst>
                    <a:ext uri="{9D8B030D-6E8A-4147-A177-3AD203B41FA5}">
                      <a16:colId xmlns:a16="http://schemas.microsoft.com/office/drawing/2014/main" val="860114218"/>
                    </a:ext>
                  </a:extLst>
                </a:gridCol>
                <a:gridCol w="857541">
                  <a:extLst>
                    <a:ext uri="{9D8B030D-6E8A-4147-A177-3AD203B41FA5}">
                      <a16:colId xmlns:a16="http://schemas.microsoft.com/office/drawing/2014/main" val="1439408634"/>
                    </a:ext>
                  </a:extLst>
                </a:gridCol>
                <a:gridCol w="908506">
                  <a:extLst>
                    <a:ext uri="{9D8B030D-6E8A-4147-A177-3AD203B41FA5}">
                      <a16:colId xmlns:a16="http://schemas.microsoft.com/office/drawing/2014/main" val="3885942234"/>
                    </a:ext>
                  </a:extLst>
                </a:gridCol>
                <a:gridCol w="908506">
                  <a:extLst>
                    <a:ext uri="{9D8B030D-6E8A-4147-A177-3AD203B41FA5}">
                      <a16:colId xmlns:a16="http://schemas.microsoft.com/office/drawing/2014/main" val="737766397"/>
                    </a:ext>
                  </a:extLst>
                </a:gridCol>
                <a:gridCol w="912936">
                  <a:extLst>
                    <a:ext uri="{9D8B030D-6E8A-4147-A177-3AD203B41FA5}">
                      <a16:colId xmlns:a16="http://schemas.microsoft.com/office/drawing/2014/main" val="199886921"/>
                    </a:ext>
                  </a:extLst>
                </a:gridCol>
              </a:tblGrid>
              <a:tr h="254843">
                <a:tc>
                  <a:txBody>
                    <a:bodyPr/>
                    <a:lstStyle/>
                    <a:p>
                      <a:pPr algn="ctr">
                        <a:lnSpc>
                          <a:spcPct val="150000"/>
                        </a:lnSpc>
                        <a:spcAft>
                          <a:spcPts val="800"/>
                        </a:spcAft>
                      </a:pPr>
                      <a:r>
                        <a:rPr lang="en-CA" sz="900">
                          <a:effectLst/>
                          <a:latin typeface="+mn-lt"/>
                        </a:rPr>
                        <a:t>Neighbourhood</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Average Monthly Rent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dirty="0">
                          <a:effectLst/>
                          <a:latin typeface="+mn-lt"/>
                        </a:rPr>
                        <a:t>Cluster Labels</a:t>
                      </a:r>
                      <a:endParaRPr lang="en-CA" sz="1000"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1st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2nd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3rd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4th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5th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6th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7th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8th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9th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10th Most Common Venue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300138157"/>
                  </a:ext>
                </a:extLst>
              </a:tr>
              <a:tr h="191133">
                <a:tc>
                  <a:txBody>
                    <a:bodyPr/>
                    <a:lstStyle/>
                    <a:p>
                      <a:pPr algn="ctr">
                        <a:lnSpc>
                          <a:spcPct val="150000"/>
                        </a:lnSpc>
                        <a:spcAft>
                          <a:spcPts val="800"/>
                        </a:spcAft>
                      </a:pPr>
                      <a:r>
                        <a:rPr lang="en-CA" sz="900">
                          <a:effectLst/>
                          <a:latin typeface="+mn-lt"/>
                        </a:rPr>
                        <a:t>Strathcona</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699</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0</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Brewery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Ice Cream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Gourmet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Asian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Italian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Breakfast Spot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531128860"/>
                  </a:ext>
                </a:extLst>
              </a:tr>
              <a:tr h="254843">
                <a:tc>
                  <a:txBody>
                    <a:bodyPr/>
                    <a:lstStyle/>
                    <a:p>
                      <a:pPr algn="ctr">
                        <a:lnSpc>
                          <a:spcPct val="150000"/>
                        </a:lnSpc>
                        <a:spcAft>
                          <a:spcPts val="800"/>
                        </a:spcAft>
                      </a:pPr>
                      <a:r>
                        <a:rPr lang="en-CA" sz="900">
                          <a:effectLst/>
                          <a:latin typeface="+mn-lt"/>
                        </a:rPr>
                        <a:t>Grandview-Woodland</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1041</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0</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Brewery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Ice Cream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Italian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Indian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Middle Eastern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909765266"/>
                  </a:ext>
                </a:extLst>
              </a:tr>
              <a:tr h="254843">
                <a:tc>
                  <a:txBody>
                    <a:bodyPr/>
                    <a:lstStyle/>
                    <a:p>
                      <a:pPr algn="ctr">
                        <a:lnSpc>
                          <a:spcPct val="150000"/>
                        </a:lnSpc>
                        <a:spcAft>
                          <a:spcPts val="800"/>
                        </a:spcAft>
                      </a:pPr>
                      <a:r>
                        <a:rPr lang="en-CA" sz="900">
                          <a:effectLst/>
                          <a:latin typeface="+mn-lt"/>
                        </a:rPr>
                        <a:t>Mount Pleasant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1291</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0</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Brewery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Yoga Studio</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Outdoor Supply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3218151715"/>
                  </a:ext>
                </a:extLst>
              </a:tr>
              <a:tr h="191133">
                <a:tc>
                  <a:txBody>
                    <a:bodyPr/>
                    <a:lstStyle/>
                    <a:p>
                      <a:pPr algn="ctr">
                        <a:lnSpc>
                          <a:spcPct val="150000"/>
                        </a:lnSpc>
                        <a:spcAft>
                          <a:spcPts val="800"/>
                        </a:spcAft>
                      </a:pPr>
                      <a:r>
                        <a:rPr lang="en-CA" sz="900">
                          <a:effectLst/>
                          <a:latin typeface="+mn-lt"/>
                        </a:rPr>
                        <a:t>Arbutus-Ridge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1688</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Dessert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Italian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Tea Room</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1260129154"/>
                  </a:ext>
                </a:extLst>
              </a:tr>
              <a:tr h="191133">
                <a:tc>
                  <a:txBody>
                    <a:bodyPr/>
                    <a:lstStyle/>
                    <a:p>
                      <a:pPr algn="ctr">
                        <a:lnSpc>
                          <a:spcPct val="150000"/>
                        </a:lnSpc>
                        <a:spcAft>
                          <a:spcPts val="800"/>
                        </a:spcAft>
                      </a:pPr>
                      <a:r>
                        <a:rPr lang="en-CA" sz="900">
                          <a:effectLst/>
                          <a:latin typeface="+mn-lt"/>
                        </a:rPr>
                        <a:t>Victoria-Fraserview</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1064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Convenience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Asian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Electronics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Gas Station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3979388644"/>
                  </a:ext>
                </a:extLst>
              </a:tr>
              <a:tr h="254843">
                <a:tc>
                  <a:txBody>
                    <a:bodyPr/>
                    <a:lstStyle/>
                    <a:p>
                      <a:pPr algn="ctr">
                        <a:lnSpc>
                          <a:spcPct val="150000"/>
                        </a:lnSpc>
                        <a:spcAft>
                          <a:spcPts val="800"/>
                        </a:spcAft>
                      </a:pPr>
                      <a:r>
                        <a:rPr lang="en-CA" sz="900">
                          <a:effectLst/>
                          <a:latin typeface="+mn-lt"/>
                        </a:rPr>
                        <a:t>Sunset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1112</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Indian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Burger Joint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Gas Station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Asian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Fast Food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1016373303"/>
                  </a:ext>
                </a:extLst>
              </a:tr>
              <a:tr h="254843">
                <a:tc>
                  <a:txBody>
                    <a:bodyPr/>
                    <a:lstStyle/>
                    <a:p>
                      <a:pPr algn="ctr">
                        <a:lnSpc>
                          <a:spcPct val="150000"/>
                        </a:lnSpc>
                        <a:spcAft>
                          <a:spcPts val="800"/>
                        </a:spcAft>
                      </a:pPr>
                      <a:r>
                        <a:rPr lang="en-CA" sz="900">
                          <a:effectLst/>
                          <a:latin typeface="+mn-lt"/>
                        </a:rPr>
                        <a:t>South Cambie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1500</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Bank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Garden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746837566"/>
                  </a:ext>
                </a:extLst>
              </a:tr>
              <a:tr h="191133">
                <a:tc>
                  <a:txBody>
                    <a:bodyPr/>
                    <a:lstStyle/>
                    <a:p>
                      <a:pPr algn="ctr">
                        <a:lnSpc>
                          <a:spcPct val="150000"/>
                        </a:lnSpc>
                        <a:spcAft>
                          <a:spcPts val="800"/>
                        </a:spcAft>
                      </a:pPr>
                      <a:r>
                        <a:rPr lang="en-CA" sz="900">
                          <a:effectLst/>
                          <a:latin typeface="+mn-lt"/>
                        </a:rPr>
                        <a:t>Shaughnessy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1789</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Bubble Tea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Bank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Burger Joint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Garden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Convenience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Gourmet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3968779199"/>
                  </a:ext>
                </a:extLst>
              </a:tr>
              <a:tr h="254843">
                <a:tc>
                  <a:txBody>
                    <a:bodyPr/>
                    <a:lstStyle/>
                    <a:p>
                      <a:pPr algn="ctr">
                        <a:lnSpc>
                          <a:spcPct val="150000"/>
                        </a:lnSpc>
                        <a:spcAft>
                          <a:spcPts val="800"/>
                        </a:spcAft>
                      </a:pPr>
                      <a:r>
                        <a:rPr lang="en-CA" sz="900">
                          <a:effectLst/>
                          <a:latin typeface="+mn-lt"/>
                        </a:rPr>
                        <a:t>Riley 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1361</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Furniture / Home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Arts &amp; Crafts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157443759"/>
                  </a:ext>
                </a:extLst>
              </a:tr>
              <a:tr h="191133">
                <a:tc>
                  <a:txBody>
                    <a:bodyPr/>
                    <a:lstStyle/>
                    <a:p>
                      <a:pPr algn="ctr">
                        <a:lnSpc>
                          <a:spcPct val="150000"/>
                        </a:lnSpc>
                        <a:spcAft>
                          <a:spcPts val="800"/>
                        </a:spcAft>
                      </a:pPr>
                      <a:r>
                        <a:rPr lang="en-CA" sz="900">
                          <a:effectLst/>
                          <a:latin typeface="+mn-lt"/>
                        </a:rPr>
                        <a:t>Renfrew-Collingwood</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1107</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Station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Asian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dirty="0">
                          <a:effectLst/>
                          <a:latin typeface="+mn-lt"/>
                        </a:rPr>
                        <a:t>Metro Station</a:t>
                      </a:r>
                      <a:endParaRPr lang="en-CA" sz="1000"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Convenience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Pet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721891678"/>
                  </a:ext>
                </a:extLst>
              </a:tr>
              <a:tr h="191133">
                <a:tc>
                  <a:txBody>
                    <a:bodyPr/>
                    <a:lstStyle/>
                    <a:p>
                      <a:pPr algn="ctr">
                        <a:lnSpc>
                          <a:spcPct val="150000"/>
                        </a:lnSpc>
                        <a:spcAft>
                          <a:spcPts val="800"/>
                        </a:spcAft>
                      </a:pPr>
                      <a:r>
                        <a:rPr lang="en-CA" sz="900">
                          <a:effectLst/>
                          <a:latin typeface="+mn-lt"/>
                        </a:rPr>
                        <a:t>Oakridge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1494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Tea Room</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Fast Food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Shopping Mall</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dirty="0">
                          <a:effectLst/>
                          <a:latin typeface="+mn-lt"/>
                        </a:rPr>
                        <a:t>Garden</a:t>
                      </a:r>
                      <a:endParaRPr lang="en-CA" sz="1000"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Sporting Goods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3582930360"/>
                  </a:ext>
                </a:extLst>
              </a:tr>
              <a:tr h="254843">
                <a:tc>
                  <a:txBody>
                    <a:bodyPr/>
                    <a:lstStyle/>
                    <a:p>
                      <a:pPr algn="ctr">
                        <a:lnSpc>
                          <a:spcPct val="150000"/>
                        </a:lnSpc>
                        <a:spcAft>
                          <a:spcPts val="800"/>
                        </a:spcAft>
                      </a:pPr>
                      <a:r>
                        <a:rPr lang="en-CA" sz="900">
                          <a:effectLst/>
                          <a:latin typeface="+mn-lt"/>
                        </a:rPr>
                        <a:t>Marpole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1113</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Bank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Pharmacy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Dessert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Furniture / Home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Gas Station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184174689"/>
                  </a:ext>
                </a:extLst>
              </a:tr>
              <a:tr h="191133">
                <a:tc>
                  <a:txBody>
                    <a:bodyPr/>
                    <a:lstStyle/>
                    <a:p>
                      <a:pPr algn="ctr">
                        <a:lnSpc>
                          <a:spcPct val="150000"/>
                        </a:lnSpc>
                        <a:spcAft>
                          <a:spcPts val="800"/>
                        </a:spcAft>
                      </a:pPr>
                      <a:r>
                        <a:rPr lang="en-CA" sz="900">
                          <a:effectLst/>
                          <a:latin typeface="+mn-lt"/>
                        </a:rPr>
                        <a:t>Kitsilano</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1472</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Thai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Yoga Studio</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Greek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Sporting Goods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096185033"/>
                  </a:ext>
                </a:extLst>
              </a:tr>
              <a:tr h="191133">
                <a:tc>
                  <a:txBody>
                    <a:bodyPr/>
                    <a:lstStyle/>
                    <a:p>
                      <a:pPr algn="ctr">
                        <a:lnSpc>
                          <a:spcPct val="150000"/>
                        </a:lnSpc>
                        <a:spcAft>
                          <a:spcPts val="800"/>
                        </a:spcAft>
                      </a:pPr>
                      <a:r>
                        <a:rPr lang="en-CA" sz="900">
                          <a:effectLst/>
                          <a:latin typeface="+mn-lt"/>
                        </a:rPr>
                        <a:t>Killarney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1094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Shopping Mall</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Gas Station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Farmers Market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Burger Joint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Golf Course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235738681"/>
                  </a:ext>
                </a:extLst>
              </a:tr>
              <a:tr h="191133">
                <a:tc>
                  <a:txBody>
                    <a:bodyPr/>
                    <a:lstStyle/>
                    <a:p>
                      <a:pPr algn="ctr">
                        <a:lnSpc>
                          <a:spcPct val="150000"/>
                        </a:lnSpc>
                        <a:spcAft>
                          <a:spcPts val="800"/>
                        </a:spcAft>
                      </a:pPr>
                      <a:r>
                        <a:rPr lang="en-CA" sz="900">
                          <a:effectLst/>
                          <a:latin typeface="+mn-lt"/>
                        </a:rPr>
                        <a:t>Kerrisdale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1504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1</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Pharmacy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Golf Course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Tea Room</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Supermarket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694664105"/>
                  </a:ext>
                </a:extLst>
              </a:tr>
              <a:tr h="254843">
                <a:tc>
                  <a:txBody>
                    <a:bodyPr/>
                    <a:lstStyle/>
                    <a:p>
                      <a:pPr algn="ctr">
                        <a:lnSpc>
                          <a:spcPct val="150000"/>
                        </a:lnSpc>
                        <a:spcAft>
                          <a:spcPts val="800"/>
                        </a:spcAft>
                      </a:pPr>
                      <a:r>
                        <a:rPr lang="en-CA" sz="900">
                          <a:effectLst/>
                          <a:latin typeface="+mn-lt"/>
                        </a:rPr>
                        <a:t>Kensington-Cedar Cottage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1163</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Vegetarian / Vegan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Gym / Fitness Center</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441602204"/>
                  </a:ext>
                </a:extLst>
              </a:tr>
              <a:tr h="318554">
                <a:tc>
                  <a:txBody>
                    <a:bodyPr/>
                    <a:lstStyle/>
                    <a:p>
                      <a:pPr algn="ctr">
                        <a:lnSpc>
                          <a:spcPct val="150000"/>
                        </a:lnSpc>
                        <a:spcAft>
                          <a:spcPts val="800"/>
                        </a:spcAft>
                      </a:pPr>
                      <a:r>
                        <a:rPr lang="en-CA" sz="900">
                          <a:effectLst/>
                          <a:latin typeface="+mn-lt"/>
                        </a:rPr>
                        <a:t>Hastings-Sunrise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1103</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1</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Vietnamese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Theme Park Ride / Attraction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Chinese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Italian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Event Space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937389378"/>
                  </a:ext>
                </a:extLst>
              </a:tr>
              <a:tr h="191133">
                <a:tc>
                  <a:txBody>
                    <a:bodyPr/>
                    <a:lstStyle/>
                    <a:p>
                      <a:pPr algn="ctr">
                        <a:lnSpc>
                          <a:spcPct val="150000"/>
                        </a:lnSpc>
                        <a:spcAft>
                          <a:spcPts val="800"/>
                        </a:spcAft>
                      </a:pPr>
                      <a:r>
                        <a:rPr lang="en-CA" sz="900">
                          <a:effectLst/>
                          <a:latin typeface="+mn-lt"/>
                        </a:rPr>
                        <a:t>Dunbar-Southlands</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1824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1</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Grocery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Golf Course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Liquor Store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Bank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Gym</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Bus Stop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3049170007"/>
                  </a:ext>
                </a:extLst>
              </a:tr>
              <a:tr h="254843">
                <a:tc>
                  <a:txBody>
                    <a:bodyPr/>
                    <a:lstStyle/>
                    <a:p>
                      <a:pPr algn="ctr">
                        <a:lnSpc>
                          <a:spcPct val="150000"/>
                        </a:lnSpc>
                        <a:spcAft>
                          <a:spcPts val="800"/>
                        </a:spcAft>
                      </a:pPr>
                      <a:r>
                        <a:rPr lang="en-CA" sz="900">
                          <a:effectLst/>
                          <a:latin typeface="+mn-lt"/>
                        </a:rPr>
                        <a:t>West Point Grey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1524</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a:effectLst/>
                          <a:latin typeface="+mn-lt"/>
                        </a:rPr>
                        <a:t>1</a:t>
                      </a:r>
                      <a:endParaRPr lang="en-CA" sz="1000" b="1">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Beach</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Bank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Vegetarian / Vegan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Pub</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Fast Food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22330517"/>
                  </a:ext>
                </a:extLst>
              </a:tr>
              <a:tr h="191133">
                <a:tc>
                  <a:txBody>
                    <a:bodyPr/>
                    <a:lstStyle/>
                    <a:p>
                      <a:pPr algn="ctr">
                        <a:lnSpc>
                          <a:spcPct val="150000"/>
                        </a:lnSpc>
                        <a:spcAft>
                          <a:spcPts val="800"/>
                        </a:spcAft>
                      </a:pPr>
                      <a:r>
                        <a:rPr lang="en-CA" sz="900">
                          <a:effectLst/>
                          <a:latin typeface="+mn-lt"/>
                        </a:rPr>
                        <a:t>Fairview</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1341</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2</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Seafood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Cafe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Indian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Pizza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Sushi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238006943"/>
                  </a:ext>
                </a:extLst>
              </a:tr>
              <a:tr h="191133">
                <a:tc>
                  <a:txBody>
                    <a:bodyPr/>
                    <a:lstStyle/>
                    <a:p>
                      <a:pPr algn="ctr">
                        <a:lnSpc>
                          <a:spcPct val="150000"/>
                        </a:lnSpc>
                        <a:spcAft>
                          <a:spcPts val="800"/>
                        </a:spcAft>
                      </a:pPr>
                      <a:r>
                        <a:rPr lang="en-CA" sz="900">
                          <a:effectLst/>
                          <a:latin typeface="+mn-lt"/>
                        </a:rPr>
                        <a:t>Downtown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1589</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2</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Hotel</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Seafood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Dessert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Concert Hall</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Yoga Studio</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4235087223"/>
                  </a:ext>
                </a:extLst>
              </a:tr>
              <a:tr h="191133">
                <a:tc>
                  <a:txBody>
                    <a:bodyPr/>
                    <a:lstStyle/>
                    <a:p>
                      <a:pPr algn="ctr">
                        <a:lnSpc>
                          <a:spcPct val="150000"/>
                        </a:lnSpc>
                        <a:spcAft>
                          <a:spcPts val="800"/>
                        </a:spcAft>
                      </a:pPr>
                      <a:r>
                        <a:rPr lang="en-CA" sz="900">
                          <a:effectLst/>
                          <a:latin typeface="+mn-lt"/>
                        </a:rPr>
                        <a:t>West End</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1308</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b="1" dirty="0">
                          <a:effectLst/>
                          <a:latin typeface="+mn-lt"/>
                        </a:rPr>
                        <a:t>2</a:t>
                      </a:r>
                      <a:endParaRPr lang="en-CA" sz="1000" b="1" dirty="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Hotel</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Japanese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Italian Restaurant</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Dessert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Coffee Shop</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Sandwich Place</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Park</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Sculpture Garden</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a:effectLst/>
                          <a:latin typeface="+mn-lt"/>
                        </a:rPr>
                        <a:t>Bakery</a:t>
                      </a:r>
                      <a:endParaRPr lang="en-CA" sz="1000">
                        <a:effectLst/>
                        <a:latin typeface="+mn-lt"/>
                        <a:ea typeface="Times New Roman" panose="02020603050405020304" pitchFamily="18" charset="0"/>
                        <a:cs typeface="Times New Roman" panose="02020603050405020304" pitchFamily="18" charset="0"/>
                      </a:endParaRPr>
                    </a:p>
                  </a:txBody>
                  <a:tcPr marL="19243" marR="19243" marT="0" marB="0" anchor="ctr"/>
                </a:tc>
                <a:tc>
                  <a:txBody>
                    <a:bodyPr/>
                    <a:lstStyle/>
                    <a:p>
                      <a:pPr algn="ctr">
                        <a:lnSpc>
                          <a:spcPct val="150000"/>
                        </a:lnSpc>
                        <a:spcAft>
                          <a:spcPts val="800"/>
                        </a:spcAft>
                      </a:pPr>
                      <a:r>
                        <a:rPr lang="en-CA" sz="900" dirty="0">
                          <a:effectLst/>
                          <a:latin typeface="+mn-lt"/>
                        </a:rPr>
                        <a:t>Ramen Restaurant</a:t>
                      </a:r>
                      <a:endParaRPr lang="en-CA" sz="1000" dirty="0">
                        <a:effectLst/>
                        <a:latin typeface="+mn-lt"/>
                        <a:ea typeface="Times New Roman" panose="02020603050405020304" pitchFamily="18" charset="0"/>
                        <a:cs typeface="Times New Roman" panose="02020603050405020304" pitchFamily="18" charset="0"/>
                      </a:endParaRPr>
                    </a:p>
                  </a:txBody>
                  <a:tcPr marL="19243" marR="19243" marT="0" marB="0" anchor="ctr"/>
                </a:tc>
                <a:extLst>
                  <a:ext uri="{0D108BD9-81ED-4DB2-BD59-A6C34878D82A}">
                    <a16:rowId xmlns:a16="http://schemas.microsoft.com/office/drawing/2014/main" val="1668731969"/>
                  </a:ext>
                </a:extLst>
              </a:tr>
            </a:tbl>
          </a:graphicData>
        </a:graphic>
      </p:graphicFrame>
      <p:sp>
        <p:nvSpPr>
          <p:cNvPr id="6" name="Slide Number Placeholder 5">
            <a:extLst>
              <a:ext uri="{FF2B5EF4-FFF2-40B4-BE49-F238E27FC236}">
                <a16:creationId xmlns:a16="http://schemas.microsoft.com/office/drawing/2014/main" id="{CA7C2E91-1BF1-46CF-BB68-782FF69C2325}"/>
              </a:ext>
            </a:extLst>
          </p:cNvPr>
          <p:cNvSpPr>
            <a:spLocks noGrp="1"/>
          </p:cNvSpPr>
          <p:nvPr>
            <p:ph type="sldNum" sz="quarter" idx="12"/>
          </p:nvPr>
        </p:nvSpPr>
        <p:spPr/>
        <p:txBody>
          <a:bodyPr/>
          <a:lstStyle/>
          <a:p>
            <a:fld id="{2C18C1E5-FB55-42F5-BD6D-9CC153FCDBE6}" type="slidenum">
              <a:rPr lang="en-US" smtClean="0"/>
              <a:t>12</a:t>
            </a:fld>
            <a:endParaRPr lang="en-US" dirty="0"/>
          </a:p>
        </p:txBody>
      </p:sp>
    </p:spTree>
    <p:extLst>
      <p:ext uri="{BB962C8B-B14F-4D97-AF65-F5344CB8AC3E}">
        <p14:creationId xmlns:p14="http://schemas.microsoft.com/office/powerpoint/2010/main" val="417066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D78A-895C-48C0-8C46-2E614E7004FB}"/>
              </a:ext>
            </a:extLst>
          </p:cNvPr>
          <p:cNvSpPr>
            <a:spLocks noGrp="1"/>
          </p:cNvSpPr>
          <p:nvPr>
            <p:ph type="title"/>
          </p:nvPr>
        </p:nvSpPr>
        <p:spPr/>
        <p:txBody>
          <a:bodyPr/>
          <a:lstStyle/>
          <a:p>
            <a:r>
              <a:rPr lang="en-CA" dirty="0"/>
              <a:t>Montreal </a:t>
            </a:r>
            <a:r>
              <a:rPr lang="en-CA" dirty="0" err="1"/>
              <a:t>CLusters</a:t>
            </a:r>
            <a:endParaRPr lang="en-CA" dirty="0"/>
          </a:p>
        </p:txBody>
      </p:sp>
      <p:sp>
        <p:nvSpPr>
          <p:cNvPr id="6" name="Slide Number Placeholder 5">
            <a:extLst>
              <a:ext uri="{FF2B5EF4-FFF2-40B4-BE49-F238E27FC236}">
                <a16:creationId xmlns:a16="http://schemas.microsoft.com/office/drawing/2014/main" id="{2234B224-3C53-4BE1-AA19-EFB525F1BB07}"/>
              </a:ext>
            </a:extLst>
          </p:cNvPr>
          <p:cNvSpPr>
            <a:spLocks noGrp="1"/>
          </p:cNvSpPr>
          <p:nvPr>
            <p:ph type="sldNum" sz="quarter" idx="12"/>
          </p:nvPr>
        </p:nvSpPr>
        <p:spPr/>
        <p:txBody>
          <a:bodyPr/>
          <a:lstStyle/>
          <a:p>
            <a:fld id="{2C18C1E5-FB55-42F5-BD6D-9CC153FCDBE6}" type="slidenum">
              <a:rPr lang="en-US" smtClean="0"/>
              <a:t>13</a:t>
            </a:fld>
            <a:endParaRPr lang="en-US" dirty="0"/>
          </a:p>
        </p:txBody>
      </p:sp>
      <p:pic>
        <p:nvPicPr>
          <p:cNvPr id="7" name="Content Placeholder 6">
            <a:extLst>
              <a:ext uri="{FF2B5EF4-FFF2-40B4-BE49-F238E27FC236}">
                <a16:creationId xmlns:a16="http://schemas.microsoft.com/office/drawing/2014/main" id="{E6250481-6D9A-4A11-8717-C955292A9DC5}"/>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14695" y="2181225"/>
            <a:ext cx="5743955" cy="3788962"/>
          </a:xfrm>
          <a:prstGeom prst="rect">
            <a:avLst/>
          </a:prstGeom>
          <a:noFill/>
          <a:ln>
            <a:noFill/>
          </a:ln>
        </p:spPr>
      </p:pic>
      <p:pic>
        <p:nvPicPr>
          <p:cNvPr id="8" name="Picture 7">
            <a:extLst>
              <a:ext uri="{FF2B5EF4-FFF2-40B4-BE49-F238E27FC236}">
                <a16:creationId xmlns:a16="http://schemas.microsoft.com/office/drawing/2014/main" id="{C3177936-8415-4639-98FB-1773D9DEC413}"/>
              </a:ext>
            </a:extLst>
          </p:cNvPr>
          <p:cNvPicPr/>
          <p:nvPr/>
        </p:nvPicPr>
        <p:blipFill>
          <a:blip r:embed="rId3"/>
          <a:stretch>
            <a:fillRect/>
          </a:stretch>
        </p:blipFill>
        <p:spPr>
          <a:xfrm>
            <a:off x="221235" y="2076844"/>
            <a:ext cx="6093460" cy="3893343"/>
          </a:xfrm>
          <a:prstGeom prst="rect">
            <a:avLst/>
          </a:prstGeom>
        </p:spPr>
      </p:pic>
    </p:spTree>
    <p:extLst>
      <p:ext uri="{BB962C8B-B14F-4D97-AF65-F5344CB8AC3E}">
        <p14:creationId xmlns:p14="http://schemas.microsoft.com/office/powerpoint/2010/main" val="672316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Montreal Clusters</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p:txBody>
          <a:bodyPr/>
          <a:lstStyle/>
          <a:p>
            <a:fld id="{2C18C1E5-FB55-42F5-BD6D-9CC153FCDBE6}" type="slidenum">
              <a:rPr lang="en-US" smtClean="0"/>
              <a:t>14</a:t>
            </a:fld>
            <a:endParaRPr lang="en-US" dirty="0"/>
          </a:p>
        </p:txBody>
      </p:sp>
      <p:sp>
        <p:nvSpPr>
          <p:cNvPr id="4" name="Content Placeholder 3">
            <a:extLst>
              <a:ext uri="{FF2B5EF4-FFF2-40B4-BE49-F238E27FC236}">
                <a16:creationId xmlns:a16="http://schemas.microsoft.com/office/drawing/2014/main" id="{E7617B75-0B6A-4FD1-83F0-CAC326D48E85}"/>
              </a:ext>
            </a:extLst>
          </p:cNvPr>
          <p:cNvSpPr>
            <a:spLocks noGrp="1"/>
          </p:cNvSpPr>
          <p:nvPr>
            <p:ph idx="1"/>
          </p:nvPr>
        </p:nvSpPr>
        <p:spPr/>
        <p:txBody>
          <a:bodyPr>
            <a:normAutofit fontScale="85000" lnSpcReduction="20000"/>
          </a:bodyPr>
          <a:lstStyle/>
          <a:p>
            <a:pPr marL="0" indent="0">
              <a:buNone/>
            </a:pPr>
            <a:r>
              <a:rPr lang="en-US" dirty="0"/>
              <a:t>North-East Cluster (Cluster 0)</a:t>
            </a:r>
          </a:p>
          <a:p>
            <a:r>
              <a:rPr lang="en-US" dirty="0"/>
              <a:t>This cluster encompasses the Pointe-aux-Trembles-Rivieres-des-Prairies </a:t>
            </a:r>
            <a:r>
              <a:rPr lang="en-US" dirty="0" err="1"/>
              <a:t>neighbourhood</a:t>
            </a:r>
            <a:r>
              <a:rPr lang="en-US" dirty="0"/>
              <a:t>. This district seems to be more focused on shopping, with multiple bakeries and markets (Farmers market and Fish market). The rental price for this area is quite reasonable, likely given the distance from the downtown core.</a:t>
            </a:r>
          </a:p>
          <a:p>
            <a:pPr marL="0" indent="0">
              <a:buNone/>
            </a:pPr>
            <a:r>
              <a:rPr lang="en-US" dirty="0"/>
              <a:t>South-West Cluster (Cluster 2)</a:t>
            </a:r>
          </a:p>
          <a:p>
            <a:r>
              <a:rPr lang="en-US" dirty="0"/>
              <a:t>This cluster includes </a:t>
            </a:r>
            <a:r>
              <a:rPr lang="en-US" dirty="0" err="1"/>
              <a:t>L'Ile</a:t>
            </a:r>
            <a:r>
              <a:rPr lang="en-US" dirty="0"/>
              <a:t>-</a:t>
            </a:r>
            <a:r>
              <a:rPr lang="en-US" dirty="0" err="1"/>
              <a:t>Bizard</a:t>
            </a:r>
            <a:r>
              <a:rPr lang="en-US" dirty="0"/>
              <a:t>--Sainte-Genevieve wherein the top venues are related to recreation (Golf course) and commerce (Construction). The average rental price is quite high in this area, as well.</a:t>
            </a:r>
          </a:p>
          <a:p>
            <a:pPr marL="0" indent="0">
              <a:buNone/>
            </a:pPr>
            <a:r>
              <a:rPr lang="en-US" dirty="0"/>
              <a:t>Central Cluster (Cluster 1)</a:t>
            </a:r>
          </a:p>
          <a:p>
            <a:r>
              <a:rPr lang="en-US" dirty="0"/>
              <a:t>The remaining </a:t>
            </a:r>
            <a:r>
              <a:rPr lang="en-US" dirty="0" err="1"/>
              <a:t>neighbourhoods</a:t>
            </a:r>
            <a:r>
              <a:rPr lang="en-US" dirty="0"/>
              <a:t> in Montreal can be clustered in near the downtown core. This cluster includes shopping, European style dining, cafes, hotels, and recreational facilities like gyms and spas. </a:t>
            </a:r>
            <a:endParaRPr lang="en-CA" dirty="0"/>
          </a:p>
        </p:txBody>
      </p:sp>
    </p:spTree>
    <p:extLst>
      <p:ext uri="{BB962C8B-B14F-4D97-AF65-F5344CB8AC3E}">
        <p14:creationId xmlns:p14="http://schemas.microsoft.com/office/powerpoint/2010/main" val="66860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Vancouver Clusters</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p:txBody>
          <a:bodyPr/>
          <a:lstStyle/>
          <a:p>
            <a:fld id="{2C18C1E5-FB55-42F5-BD6D-9CC153FCDBE6}" type="slidenum">
              <a:rPr lang="en-US" smtClean="0"/>
              <a:t>15</a:t>
            </a:fld>
            <a:endParaRPr lang="en-US" dirty="0"/>
          </a:p>
        </p:txBody>
      </p:sp>
      <p:pic>
        <p:nvPicPr>
          <p:cNvPr id="7" name="Content Placeholder 6">
            <a:extLst>
              <a:ext uri="{FF2B5EF4-FFF2-40B4-BE49-F238E27FC236}">
                <a16:creationId xmlns:a16="http://schemas.microsoft.com/office/drawing/2014/main" id="{DC5D55A8-2947-4879-8B6F-75610C92918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63511" y="1970881"/>
            <a:ext cx="5619180" cy="4105275"/>
          </a:xfrm>
          <a:prstGeom prst="rect">
            <a:avLst/>
          </a:prstGeom>
          <a:noFill/>
          <a:ln>
            <a:noFill/>
          </a:ln>
        </p:spPr>
      </p:pic>
      <p:pic>
        <p:nvPicPr>
          <p:cNvPr id="8" name="Picture 7">
            <a:extLst>
              <a:ext uri="{FF2B5EF4-FFF2-40B4-BE49-F238E27FC236}">
                <a16:creationId xmlns:a16="http://schemas.microsoft.com/office/drawing/2014/main" id="{75E0848B-1317-4908-A566-D7B3A3903CFD}"/>
              </a:ext>
            </a:extLst>
          </p:cNvPr>
          <p:cNvPicPr/>
          <p:nvPr/>
        </p:nvPicPr>
        <p:blipFill>
          <a:blip r:embed="rId3"/>
          <a:stretch>
            <a:fillRect/>
          </a:stretch>
        </p:blipFill>
        <p:spPr>
          <a:xfrm>
            <a:off x="309309" y="1970881"/>
            <a:ext cx="5836285" cy="3993991"/>
          </a:xfrm>
          <a:prstGeom prst="rect">
            <a:avLst/>
          </a:prstGeom>
        </p:spPr>
      </p:pic>
    </p:spTree>
    <p:extLst>
      <p:ext uri="{BB962C8B-B14F-4D97-AF65-F5344CB8AC3E}">
        <p14:creationId xmlns:p14="http://schemas.microsoft.com/office/powerpoint/2010/main" val="109061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Vancouver Clusters</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p:txBody>
          <a:bodyPr/>
          <a:lstStyle/>
          <a:p>
            <a:fld id="{2C18C1E5-FB55-42F5-BD6D-9CC153FCDBE6}" type="slidenum">
              <a:rPr lang="en-US" smtClean="0"/>
              <a:t>16</a:t>
            </a:fld>
            <a:endParaRPr lang="en-US" dirty="0"/>
          </a:p>
        </p:txBody>
      </p:sp>
      <p:sp>
        <p:nvSpPr>
          <p:cNvPr id="4" name="Content Placeholder 3">
            <a:extLst>
              <a:ext uri="{FF2B5EF4-FFF2-40B4-BE49-F238E27FC236}">
                <a16:creationId xmlns:a16="http://schemas.microsoft.com/office/drawing/2014/main" id="{E7617B75-0B6A-4FD1-83F0-CAC326D48E85}"/>
              </a:ext>
            </a:extLst>
          </p:cNvPr>
          <p:cNvSpPr>
            <a:spLocks noGrp="1"/>
          </p:cNvSpPr>
          <p:nvPr>
            <p:ph idx="1"/>
          </p:nvPr>
        </p:nvSpPr>
        <p:spPr/>
        <p:txBody>
          <a:bodyPr>
            <a:normAutofit fontScale="85000" lnSpcReduction="20000"/>
          </a:bodyPr>
          <a:lstStyle/>
          <a:p>
            <a:pPr marL="0" indent="0">
              <a:buNone/>
            </a:pPr>
            <a:r>
              <a:rPr lang="en-US" dirty="0"/>
              <a:t>Southern Cluster (Cluster 1)</a:t>
            </a:r>
          </a:p>
          <a:p>
            <a:r>
              <a:rPr lang="en-US" dirty="0"/>
              <a:t>This cluster comprises the majority of Vancouver, including a wide variety of shops, restaurants, and other amenities like banks, gyms and parks. Shaughnessy and Dunbar-Southlands are the most expensive </a:t>
            </a:r>
            <a:r>
              <a:rPr lang="en-US" dirty="0" err="1"/>
              <a:t>neighbourhoods</a:t>
            </a:r>
            <a:r>
              <a:rPr lang="en-US" dirty="0"/>
              <a:t> in Vancouver, but there are others within the cluster that are quite reasonable and have access to similar amenities.</a:t>
            </a:r>
          </a:p>
          <a:p>
            <a:pPr marL="0" indent="0">
              <a:buNone/>
            </a:pPr>
            <a:r>
              <a:rPr lang="en-US" dirty="0"/>
              <a:t>Central Cluster (Cluster 0)</a:t>
            </a:r>
          </a:p>
          <a:p>
            <a:r>
              <a:rPr lang="en-US" dirty="0"/>
              <a:t>Consisting of 3 </a:t>
            </a:r>
            <a:r>
              <a:rPr lang="en-US" dirty="0" err="1"/>
              <a:t>neighbourhoods</a:t>
            </a:r>
            <a:r>
              <a:rPr lang="en-US" dirty="0"/>
              <a:t> (Strathcona, Grandview-Woodland, and Mount Pleasant), this cluster is the location of many breweries, parks, and small eateries. On average, this is the least expensive area in which to rent in Vancouver.</a:t>
            </a:r>
          </a:p>
          <a:p>
            <a:pPr marL="0" indent="0">
              <a:buNone/>
            </a:pPr>
            <a:r>
              <a:rPr lang="en-US" dirty="0"/>
              <a:t>Downtown-Northern Cluster (Custer 2)</a:t>
            </a:r>
          </a:p>
          <a:p>
            <a:r>
              <a:rPr lang="en-US" dirty="0"/>
              <a:t>This cluster encompasses the downtown core of Vancouver and it’s surrounding </a:t>
            </a:r>
            <a:r>
              <a:rPr lang="en-US" dirty="0" err="1"/>
              <a:t>neighbourhoods</a:t>
            </a:r>
            <a:r>
              <a:rPr lang="en-US" dirty="0"/>
              <a:t>. As such, this cluster included many hotels, attractions and a variety of restaurants. This cluster is also the most expensive in terms of rental prices on average.</a:t>
            </a:r>
          </a:p>
          <a:p>
            <a:pPr marL="0" indent="0">
              <a:buNone/>
            </a:pPr>
            <a:endParaRPr lang="en-CA" dirty="0"/>
          </a:p>
        </p:txBody>
      </p:sp>
    </p:spTree>
    <p:extLst>
      <p:ext uri="{BB962C8B-B14F-4D97-AF65-F5344CB8AC3E}">
        <p14:creationId xmlns:p14="http://schemas.microsoft.com/office/powerpoint/2010/main" val="1850083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Household Income</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p:txBody>
          <a:bodyPr/>
          <a:lstStyle/>
          <a:p>
            <a:fld id="{2C18C1E5-FB55-42F5-BD6D-9CC153FCDBE6}" type="slidenum">
              <a:rPr lang="en-US" smtClean="0"/>
              <a:t>17</a:t>
            </a:fld>
            <a:endParaRPr lang="en-US" dirty="0"/>
          </a:p>
        </p:txBody>
      </p:sp>
      <p:pic>
        <p:nvPicPr>
          <p:cNvPr id="6146" name="Picture 22">
            <a:extLst>
              <a:ext uri="{FF2B5EF4-FFF2-40B4-BE49-F238E27FC236}">
                <a16:creationId xmlns:a16="http://schemas.microsoft.com/office/drawing/2014/main" id="{3D98019E-5B1A-4AF7-9436-4C5DBF750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452" y="2023077"/>
            <a:ext cx="5262124" cy="4021137"/>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23">
            <a:extLst>
              <a:ext uri="{FF2B5EF4-FFF2-40B4-BE49-F238E27FC236}">
                <a16:creationId xmlns:a16="http://schemas.microsoft.com/office/drawing/2014/main" id="{295FC012-62BD-457D-81D7-D074D34E7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849" y="2023077"/>
            <a:ext cx="5532609" cy="42392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4AA7401-28C2-47BC-B15F-A4233643D8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7B2A570F-4A8C-4E87-B72A-97821BD4A791}"/>
              </a:ext>
            </a:extLst>
          </p:cNvPr>
          <p:cNvSpPr>
            <a:spLocks noChangeArrowheads="1"/>
          </p:cNvSpPr>
          <p:nvPr/>
        </p:nvSpPr>
        <p:spPr bwMode="auto">
          <a:xfrm>
            <a:off x="0" y="2705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380B2EDD-66F1-47A6-AE4A-DE592E4E8CD5}"/>
              </a:ext>
            </a:extLst>
          </p:cNvPr>
          <p:cNvSpPr>
            <a:spLocks noChangeArrowheads="1"/>
          </p:cNvSpPr>
          <p:nvPr/>
        </p:nvSpPr>
        <p:spPr bwMode="auto">
          <a:xfrm>
            <a:off x="0" y="4953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11" name="Oval 10">
            <a:extLst>
              <a:ext uri="{FF2B5EF4-FFF2-40B4-BE49-F238E27FC236}">
                <a16:creationId xmlns:a16="http://schemas.microsoft.com/office/drawing/2014/main" id="{2A764417-C39C-49D4-B248-70986F074CC5}"/>
              </a:ext>
            </a:extLst>
          </p:cNvPr>
          <p:cNvSpPr/>
          <p:nvPr/>
        </p:nvSpPr>
        <p:spPr>
          <a:xfrm>
            <a:off x="9312676" y="2201326"/>
            <a:ext cx="2246050" cy="2170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EB85E62-B2C3-4551-9C5D-CEE76F2A0B70}"/>
              </a:ext>
            </a:extLst>
          </p:cNvPr>
          <p:cNvSpPr txBox="1"/>
          <p:nvPr/>
        </p:nvSpPr>
        <p:spPr>
          <a:xfrm>
            <a:off x="6551780" y="1250903"/>
            <a:ext cx="4802020" cy="369332"/>
          </a:xfrm>
          <a:prstGeom prst="rect">
            <a:avLst/>
          </a:prstGeom>
          <a:noFill/>
        </p:spPr>
        <p:txBody>
          <a:bodyPr wrap="none" rtlCol="0">
            <a:spAutoFit/>
          </a:bodyPr>
          <a:lstStyle/>
          <a:p>
            <a:r>
              <a:rPr lang="en-CA" dirty="0"/>
              <a:t>Increased proportion of households with incomes over $100,000/year in Vancouver</a:t>
            </a:r>
          </a:p>
        </p:txBody>
      </p:sp>
    </p:spTree>
    <p:extLst>
      <p:ext uri="{BB962C8B-B14F-4D97-AF65-F5344CB8AC3E}">
        <p14:creationId xmlns:p14="http://schemas.microsoft.com/office/powerpoint/2010/main" val="4164207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Immigration</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a:xfrm>
            <a:off x="8619477" y="6441989"/>
            <a:ext cx="2743200" cy="365125"/>
          </a:xfrm>
        </p:spPr>
        <p:txBody>
          <a:bodyPr/>
          <a:lstStyle/>
          <a:p>
            <a:fld id="{2C18C1E5-FB55-42F5-BD6D-9CC153FCDBE6}" type="slidenum">
              <a:rPr lang="en-US" smtClean="0"/>
              <a:t>18</a:t>
            </a:fld>
            <a:endParaRPr lang="en-US" dirty="0"/>
          </a:p>
        </p:txBody>
      </p:sp>
      <p:sp>
        <p:nvSpPr>
          <p:cNvPr id="3" name="Rectangle 3">
            <a:extLst>
              <a:ext uri="{FF2B5EF4-FFF2-40B4-BE49-F238E27FC236}">
                <a16:creationId xmlns:a16="http://schemas.microsoft.com/office/drawing/2014/main" id="{B4AA7401-28C2-47BC-B15F-A4233643D8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7B2A570F-4A8C-4E87-B72A-97821BD4A791}"/>
              </a:ext>
            </a:extLst>
          </p:cNvPr>
          <p:cNvSpPr>
            <a:spLocks noChangeArrowheads="1"/>
          </p:cNvSpPr>
          <p:nvPr/>
        </p:nvSpPr>
        <p:spPr bwMode="auto">
          <a:xfrm>
            <a:off x="0" y="2705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380B2EDD-66F1-47A6-AE4A-DE592E4E8CD5}"/>
              </a:ext>
            </a:extLst>
          </p:cNvPr>
          <p:cNvSpPr>
            <a:spLocks noChangeArrowheads="1"/>
          </p:cNvSpPr>
          <p:nvPr/>
        </p:nvSpPr>
        <p:spPr bwMode="auto">
          <a:xfrm>
            <a:off x="0" y="4953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8194" name="Picture 15">
            <a:extLst>
              <a:ext uri="{FF2B5EF4-FFF2-40B4-BE49-F238E27FC236}">
                <a16:creationId xmlns:a16="http://schemas.microsoft.com/office/drawing/2014/main" id="{391A4083-F802-43DD-BAF8-693B7485A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08" y="2055812"/>
            <a:ext cx="5536707" cy="4310055"/>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6">
            <a:extLst>
              <a:ext uri="{FF2B5EF4-FFF2-40B4-BE49-F238E27FC236}">
                <a16:creationId xmlns:a16="http://schemas.microsoft.com/office/drawing/2014/main" id="{F9AFBA89-B629-4766-A710-667F1898D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15" y="1984147"/>
            <a:ext cx="6032111" cy="45087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145770E2-844C-456B-B970-0D8EA59DDF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8" name="Rectangle 4">
            <a:extLst>
              <a:ext uri="{FF2B5EF4-FFF2-40B4-BE49-F238E27FC236}">
                <a16:creationId xmlns:a16="http://schemas.microsoft.com/office/drawing/2014/main" id="{57A7D822-A052-4662-AE7C-D4265E3B4E8D}"/>
              </a:ext>
            </a:extLst>
          </p:cNvPr>
          <p:cNvSpPr>
            <a:spLocks noChangeArrowheads="1"/>
          </p:cNvSpPr>
          <p:nvPr/>
        </p:nvSpPr>
        <p:spPr bwMode="auto">
          <a:xfrm>
            <a:off x="0" y="4708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17" name="TextBox 16">
            <a:extLst>
              <a:ext uri="{FF2B5EF4-FFF2-40B4-BE49-F238E27FC236}">
                <a16:creationId xmlns:a16="http://schemas.microsoft.com/office/drawing/2014/main" id="{ED402BF9-CB7D-4FF4-8C5F-5BDB4A436E75}"/>
              </a:ext>
            </a:extLst>
          </p:cNvPr>
          <p:cNvSpPr txBox="1"/>
          <p:nvPr/>
        </p:nvSpPr>
        <p:spPr>
          <a:xfrm>
            <a:off x="6337768" y="977339"/>
            <a:ext cx="5086136" cy="646331"/>
          </a:xfrm>
          <a:prstGeom prst="rect">
            <a:avLst/>
          </a:prstGeom>
          <a:noFill/>
        </p:spPr>
        <p:txBody>
          <a:bodyPr wrap="none" rtlCol="0">
            <a:spAutoFit/>
          </a:bodyPr>
          <a:lstStyle/>
          <a:p>
            <a:r>
              <a:rPr lang="en-CA" dirty="0"/>
              <a:t>Vancouver immigrant population largely from Asia</a:t>
            </a:r>
          </a:p>
          <a:p>
            <a:r>
              <a:rPr lang="en-CA" dirty="0"/>
              <a:t>Montreal immigrant population largely from European and other French-speaking nations</a:t>
            </a:r>
          </a:p>
        </p:txBody>
      </p:sp>
    </p:spTree>
    <p:extLst>
      <p:ext uri="{BB962C8B-B14F-4D97-AF65-F5344CB8AC3E}">
        <p14:creationId xmlns:p14="http://schemas.microsoft.com/office/powerpoint/2010/main" val="1927525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68C1-BC47-4B1A-B6E4-E52DB75E70E5}"/>
              </a:ext>
            </a:extLst>
          </p:cNvPr>
          <p:cNvSpPr>
            <a:spLocks noGrp="1"/>
          </p:cNvSpPr>
          <p:nvPr>
            <p:ph type="title"/>
          </p:nvPr>
        </p:nvSpPr>
        <p:spPr/>
        <p:txBody>
          <a:bodyPr/>
          <a:lstStyle/>
          <a:p>
            <a:r>
              <a:rPr lang="en-CA" dirty="0"/>
              <a:t>Age and Gender Distribution</a:t>
            </a:r>
          </a:p>
        </p:txBody>
      </p:sp>
      <p:sp>
        <p:nvSpPr>
          <p:cNvPr id="6" name="Slide Number Placeholder 5">
            <a:extLst>
              <a:ext uri="{FF2B5EF4-FFF2-40B4-BE49-F238E27FC236}">
                <a16:creationId xmlns:a16="http://schemas.microsoft.com/office/drawing/2014/main" id="{A1219750-0773-4FE3-B8F1-7D7C30009582}"/>
              </a:ext>
            </a:extLst>
          </p:cNvPr>
          <p:cNvSpPr>
            <a:spLocks noGrp="1"/>
          </p:cNvSpPr>
          <p:nvPr>
            <p:ph type="sldNum" sz="quarter" idx="12"/>
          </p:nvPr>
        </p:nvSpPr>
        <p:spPr>
          <a:xfrm>
            <a:off x="8619477" y="6441989"/>
            <a:ext cx="2743200" cy="365125"/>
          </a:xfrm>
        </p:spPr>
        <p:txBody>
          <a:bodyPr/>
          <a:lstStyle/>
          <a:p>
            <a:fld id="{2C18C1E5-FB55-42F5-BD6D-9CC153FCDBE6}" type="slidenum">
              <a:rPr lang="en-US" smtClean="0"/>
              <a:t>19</a:t>
            </a:fld>
            <a:endParaRPr lang="en-US" dirty="0"/>
          </a:p>
        </p:txBody>
      </p:sp>
      <p:sp>
        <p:nvSpPr>
          <p:cNvPr id="3" name="Rectangle 3">
            <a:extLst>
              <a:ext uri="{FF2B5EF4-FFF2-40B4-BE49-F238E27FC236}">
                <a16:creationId xmlns:a16="http://schemas.microsoft.com/office/drawing/2014/main" id="{B4AA7401-28C2-47BC-B15F-A4233643D8D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4" name="Rectangle 4">
            <a:extLst>
              <a:ext uri="{FF2B5EF4-FFF2-40B4-BE49-F238E27FC236}">
                <a16:creationId xmlns:a16="http://schemas.microsoft.com/office/drawing/2014/main" id="{7B2A570F-4A8C-4E87-B72A-97821BD4A791}"/>
              </a:ext>
            </a:extLst>
          </p:cNvPr>
          <p:cNvSpPr>
            <a:spLocks noChangeArrowheads="1"/>
          </p:cNvSpPr>
          <p:nvPr/>
        </p:nvSpPr>
        <p:spPr bwMode="auto">
          <a:xfrm>
            <a:off x="0" y="2705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0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380B2EDD-66F1-47A6-AE4A-DE592E4E8CD5}"/>
              </a:ext>
            </a:extLst>
          </p:cNvPr>
          <p:cNvSpPr>
            <a:spLocks noChangeArrowheads="1"/>
          </p:cNvSpPr>
          <p:nvPr/>
        </p:nvSpPr>
        <p:spPr bwMode="auto">
          <a:xfrm>
            <a:off x="0" y="4953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7" name="Rectangle 3">
            <a:extLst>
              <a:ext uri="{FF2B5EF4-FFF2-40B4-BE49-F238E27FC236}">
                <a16:creationId xmlns:a16="http://schemas.microsoft.com/office/drawing/2014/main" id="{145770E2-844C-456B-B970-0D8EA59DDFD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
        <p:nvSpPr>
          <p:cNvPr id="8" name="Rectangle 4">
            <a:extLst>
              <a:ext uri="{FF2B5EF4-FFF2-40B4-BE49-F238E27FC236}">
                <a16:creationId xmlns:a16="http://schemas.microsoft.com/office/drawing/2014/main" id="{57A7D822-A052-4662-AE7C-D4265E3B4E8D}"/>
              </a:ext>
            </a:extLst>
          </p:cNvPr>
          <p:cNvSpPr>
            <a:spLocks noChangeArrowheads="1"/>
          </p:cNvSpPr>
          <p:nvPr/>
        </p:nvSpPr>
        <p:spPr bwMode="auto">
          <a:xfrm>
            <a:off x="0" y="4708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9218" name="Picture 17">
            <a:extLst>
              <a:ext uri="{FF2B5EF4-FFF2-40B4-BE49-F238E27FC236}">
                <a16:creationId xmlns:a16="http://schemas.microsoft.com/office/drawing/2014/main" id="{DFCEE462-DC08-4CC7-BC3E-5DEDF1B9B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34" y="2055813"/>
            <a:ext cx="5266106" cy="4139728"/>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8">
            <a:extLst>
              <a:ext uri="{FF2B5EF4-FFF2-40B4-BE49-F238E27FC236}">
                <a16:creationId xmlns:a16="http://schemas.microsoft.com/office/drawing/2014/main" id="{232016C4-17BE-47F2-A805-9A30CADA2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541" y="2055813"/>
            <a:ext cx="5504155" cy="43052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82AA0B38-29AE-4910-B96A-B6BE63EC8259}"/>
              </a:ext>
            </a:extLst>
          </p:cNvPr>
          <p:cNvSpPr>
            <a:spLocks noChangeArrowheads="1"/>
          </p:cNvSpPr>
          <p:nvPr/>
        </p:nvSpPr>
        <p:spPr bwMode="auto">
          <a:xfrm>
            <a:off x="-1" y="-323254"/>
            <a:ext cx="22295311" cy="78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0" name="Rectangle 4">
            <a:extLst>
              <a:ext uri="{FF2B5EF4-FFF2-40B4-BE49-F238E27FC236}">
                <a16:creationId xmlns:a16="http://schemas.microsoft.com/office/drawing/2014/main" id="{EF0A220C-AC80-4BD1-A9D0-B7797B13CFF4}"/>
              </a:ext>
            </a:extLst>
          </p:cNvPr>
          <p:cNvSpPr>
            <a:spLocks noChangeArrowheads="1"/>
          </p:cNvSpPr>
          <p:nvPr/>
        </p:nvSpPr>
        <p:spPr bwMode="auto">
          <a:xfrm>
            <a:off x="-1" y="4751984"/>
            <a:ext cx="22295311" cy="780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
        <p:nvSpPr>
          <p:cNvPr id="15" name="Oval 14">
            <a:extLst>
              <a:ext uri="{FF2B5EF4-FFF2-40B4-BE49-F238E27FC236}">
                <a16:creationId xmlns:a16="http://schemas.microsoft.com/office/drawing/2014/main" id="{AD06D3C7-5E04-46E7-9559-76AC3DD54A7C}"/>
              </a:ext>
            </a:extLst>
          </p:cNvPr>
          <p:cNvSpPr/>
          <p:nvPr/>
        </p:nvSpPr>
        <p:spPr>
          <a:xfrm>
            <a:off x="344167" y="1918298"/>
            <a:ext cx="2246050" cy="2170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8D008E34-F1C2-4CE9-9CCB-1545A8779008}"/>
              </a:ext>
            </a:extLst>
          </p:cNvPr>
          <p:cNvSpPr txBox="1"/>
          <p:nvPr/>
        </p:nvSpPr>
        <p:spPr>
          <a:xfrm>
            <a:off x="7703527" y="818417"/>
            <a:ext cx="3673891" cy="646331"/>
          </a:xfrm>
          <a:prstGeom prst="rect">
            <a:avLst/>
          </a:prstGeom>
          <a:noFill/>
        </p:spPr>
        <p:txBody>
          <a:bodyPr wrap="none" rtlCol="0">
            <a:spAutoFit/>
          </a:bodyPr>
          <a:lstStyle/>
          <a:p>
            <a:r>
              <a:rPr lang="en-CA" dirty="0"/>
              <a:t>Larger proportion of young children (&lt;15 years old) in Montreal</a:t>
            </a:r>
          </a:p>
          <a:p>
            <a:r>
              <a:rPr lang="en-CA" dirty="0"/>
              <a:t>Equal gender distribution in both cities</a:t>
            </a:r>
          </a:p>
        </p:txBody>
      </p:sp>
    </p:spTree>
    <p:extLst>
      <p:ext uri="{BB962C8B-B14F-4D97-AF65-F5344CB8AC3E}">
        <p14:creationId xmlns:p14="http://schemas.microsoft.com/office/powerpoint/2010/main" val="3695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8C0DDC-D116-43DA-B0B5-A6A82668AD5D}"/>
              </a:ext>
            </a:extLst>
          </p:cNvPr>
          <p:cNvSpPr>
            <a:spLocks noGrp="1"/>
          </p:cNvSpPr>
          <p:nvPr>
            <p:ph type="title"/>
          </p:nvPr>
        </p:nvSpPr>
        <p:spPr/>
        <p:txBody>
          <a:bodyPr/>
          <a:lstStyle/>
          <a:p>
            <a:r>
              <a:rPr lang="en-US" sz="7200" dirty="0"/>
              <a:t>Introduction</a:t>
            </a:r>
            <a:endParaRPr lang="en-US" dirty="0"/>
          </a:p>
        </p:txBody>
      </p:sp>
      <p:sp>
        <p:nvSpPr>
          <p:cNvPr id="5" name="Content Placeholder 4">
            <a:extLst>
              <a:ext uri="{FF2B5EF4-FFF2-40B4-BE49-F238E27FC236}">
                <a16:creationId xmlns:a16="http://schemas.microsoft.com/office/drawing/2014/main" id="{5B430F02-9645-4F56-99F7-1DC2F76FFFE5}"/>
              </a:ext>
            </a:extLst>
          </p:cNvPr>
          <p:cNvSpPr>
            <a:spLocks noGrp="1"/>
          </p:cNvSpPr>
          <p:nvPr>
            <p:ph idx="1"/>
          </p:nvPr>
        </p:nvSpPr>
        <p:spPr/>
        <p:txBody>
          <a:bodyPr>
            <a:normAutofit fontScale="92500" lnSpcReduction="20000"/>
          </a:bodyPr>
          <a:lstStyle/>
          <a:p>
            <a:r>
              <a:rPr lang="en-US" sz="2400" dirty="0"/>
              <a:t>Two of the most populated cities in Canada, apart from Toronto, are Montreal and Vancouver. </a:t>
            </a:r>
          </a:p>
          <a:p>
            <a:r>
              <a:rPr lang="en-US" sz="2400" dirty="0"/>
              <a:t>Both cities are very multicultural, have hosted the Olympics, and are both homes to large universities, industry, and world-class attractions</a:t>
            </a:r>
          </a:p>
          <a:p>
            <a:r>
              <a:rPr lang="en-US" sz="2400" dirty="0"/>
              <a:t>Located at opposite sides of this vast country they have drastically different cultural identities and local attractions. </a:t>
            </a:r>
          </a:p>
          <a:p>
            <a:r>
              <a:rPr lang="en-US" sz="2400" dirty="0"/>
              <a:t>Montreal is Canada’s oldest established city and was originally founded in 1642 and boasts a large francophone community. </a:t>
            </a:r>
          </a:p>
          <a:p>
            <a:r>
              <a:rPr lang="en-US" sz="2400" dirty="0"/>
              <a:t>Vancouver, in contrast, was founded much later in 1867 and hosts a large population of immigrants from eastern Asia. </a:t>
            </a:r>
          </a:p>
        </p:txBody>
      </p:sp>
      <p:sp>
        <p:nvSpPr>
          <p:cNvPr id="6" name="Slide Number Placeholder 5">
            <a:extLst>
              <a:ext uri="{FF2B5EF4-FFF2-40B4-BE49-F238E27FC236}">
                <a16:creationId xmlns:a16="http://schemas.microsoft.com/office/drawing/2014/main" id="{D9E1B180-F4BB-46B9-937E-3469FC6819B6}"/>
              </a:ext>
            </a:extLst>
          </p:cNvPr>
          <p:cNvSpPr>
            <a:spLocks noGrp="1"/>
          </p:cNvSpPr>
          <p:nvPr>
            <p:ph type="sldNum" sz="quarter" idx="12"/>
          </p:nvPr>
        </p:nvSpPr>
        <p:spPr/>
        <p:txBody>
          <a:bodyPr/>
          <a:lstStyle/>
          <a:p>
            <a:fld id="{2C18C1E5-FB55-42F5-BD6D-9CC153FCDBE6}" type="slidenum">
              <a:rPr lang="en-US" smtClean="0"/>
              <a:pPr/>
              <a:t>2</a:t>
            </a:fld>
            <a:endParaRPr lang="en-US" dirty="0"/>
          </a:p>
        </p:txBody>
      </p:sp>
      <p:pic>
        <p:nvPicPr>
          <p:cNvPr id="1026" name="Picture 2" descr="Montreal">
            <a:extLst>
              <a:ext uri="{FF2B5EF4-FFF2-40B4-BE49-F238E27FC236}">
                <a16:creationId xmlns:a16="http://schemas.microsoft.com/office/drawing/2014/main" id="{29EFC4A5-C474-4C17-92D5-DF114C3AE30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897" r="22897"/>
          <a:stretch>
            <a:fillRect/>
          </a:stretch>
        </p:blipFill>
        <p:spPr bwMode="auto">
          <a:xfrm>
            <a:off x="0" y="0"/>
            <a:ext cx="4041336" cy="32443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D22A269-DE12-4E4D-A119-F0D1BC3BB4B5}"/>
              </a:ext>
            </a:extLst>
          </p:cNvPr>
          <p:cNvSpPr txBox="1"/>
          <p:nvPr/>
        </p:nvSpPr>
        <p:spPr>
          <a:xfrm>
            <a:off x="722051" y="3172182"/>
            <a:ext cx="6096000" cy="369332"/>
          </a:xfrm>
          <a:prstGeom prst="rect">
            <a:avLst/>
          </a:prstGeom>
          <a:noFill/>
        </p:spPr>
        <p:txBody>
          <a:bodyPr wrap="square">
            <a:spAutoFit/>
          </a:bodyPr>
          <a:lstStyle/>
          <a:p>
            <a:r>
              <a:rPr lang="en-CA" dirty="0"/>
              <a:t>https://www.outfrontmedia.ca/find-your-market/montreal</a:t>
            </a:r>
          </a:p>
        </p:txBody>
      </p:sp>
      <p:pic>
        <p:nvPicPr>
          <p:cNvPr id="1028" name="Picture 4" descr="48 Hours in Vancouver with Rhys Pender | SevenFifty Daily">
            <a:extLst>
              <a:ext uri="{FF2B5EF4-FFF2-40B4-BE49-F238E27FC236}">
                <a16:creationId xmlns:a16="http://schemas.microsoft.com/office/drawing/2014/main" id="{9C66FF38-FB99-419C-AE83-AD9044318CAB}"/>
              </a:ext>
            </a:extLst>
          </p:cNvP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4404" r="4404"/>
          <a:stretch>
            <a:fillRect/>
          </a:stretch>
        </p:blipFill>
        <p:spPr bwMode="auto">
          <a:xfrm>
            <a:off x="0" y="3622597"/>
            <a:ext cx="4038599" cy="291631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0AE01F-DAF9-4C06-9C16-C27A1F3A53B3}"/>
              </a:ext>
            </a:extLst>
          </p:cNvPr>
          <p:cNvSpPr txBox="1"/>
          <p:nvPr/>
        </p:nvSpPr>
        <p:spPr>
          <a:xfrm>
            <a:off x="1480" y="6480973"/>
            <a:ext cx="6094520" cy="369332"/>
          </a:xfrm>
          <a:prstGeom prst="rect">
            <a:avLst/>
          </a:prstGeom>
          <a:noFill/>
        </p:spPr>
        <p:txBody>
          <a:bodyPr wrap="square">
            <a:spAutoFit/>
          </a:bodyPr>
          <a:lstStyle/>
          <a:p>
            <a:r>
              <a:rPr lang="en-CA" dirty="0"/>
              <a:t>https://daily.sevenfifty.com/48-hours-in-vancouver-with-rhys-pender/</a:t>
            </a:r>
          </a:p>
        </p:txBody>
      </p:sp>
      <p:sp>
        <p:nvSpPr>
          <p:cNvPr id="14" name="TextBox 13">
            <a:extLst>
              <a:ext uri="{FF2B5EF4-FFF2-40B4-BE49-F238E27FC236}">
                <a16:creationId xmlns:a16="http://schemas.microsoft.com/office/drawing/2014/main" id="{4EECCEE5-AB81-4094-BFB1-07E500DC65BC}"/>
              </a:ext>
            </a:extLst>
          </p:cNvPr>
          <p:cNvSpPr txBox="1"/>
          <p:nvPr/>
        </p:nvSpPr>
        <p:spPr>
          <a:xfrm rot="5400000">
            <a:off x="3736379" y="1209627"/>
            <a:ext cx="1039067" cy="584775"/>
          </a:xfrm>
          <a:prstGeom prst="rect">
            <a:avLst/>
          </a:prstGeom>
          <a:noFill/>
        </p:spPr>
        <p:txBody>
          <a:bodyPr wrap="none" rtlCol="0">
            <a:spAutoFit/>
          </a:bodyPr>
          <a:lstStyle/>
          <a:p>
            <a:r>
              <a:rPr lang="en-CA" sz="3200" dirty="0"/>
              <a:t>Montreal</a:t>
            </a:r>
          </a:p>
        </p:txBody>
      </p:sp>
      <p:sp>
        <p:nvSpPr>
          <p:cNvPr id="18" name="TextBox 17">
            <a:extLst>
              <a:ext uri="{FF2B5EF4-FFF2-40B4-BE49-F238E27FC236}">
                <a16:creationId xmlns:a16="http://schemas.microsoft.com/office/drawing/2014/main" id="{5DAEA431-8E24-4269-B25A-00141A8D3A06}"/>
              </a:ext>
            </a:extLst>
          </p:cNvPr>
          <p:cNvSpPr txBox="1"/>
          <p:nvPr/>
        </p:nvSpPr>
        <p:spPr>
          <a:xfrm rot="5400000">
            <a:off x="3671361" y="4759398"/>
            <a:ext cx="1169103" cy="584775"/>
          </a:xfrm>
          <a:prstGeom prst="rect">
            <a:avLst/>
          </a:prstGeom>
          <a:noFill/>
        </p:spPr>
        <p:txBody>
          <a:bodyPr wrap="none" rtlCol="0">
            <a:spAutoFit/>
          </a:bodyPr>
          <a:lstStyle/>
          <a:p>
            <a:r>
              <a:rPr lang="en-CA" sz="3200" dirty="0"/>
              <a:t>Vancouver</a:t>
            </a:r>
          </a:p>
        </p:txBody>
      </p:sp>
    </p:spTree>
    <p:extLst>
      <p:ext uri="{BB962C8B-B14F-4D97-AF65-F5344CB8AC3E}">
        <p14:creationId xmlns:p14="http://schemas.microsoft.com/office/powerpoint/2010/main" val="1795373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C4AD-7231-49B2-AD14-931E105447DE}"/>
              </a:ext>
            </a:extLst>
          </p:cNvPr>
          <p:cNvSpPr>
            <a:spLocks noGrp="1"/>
          </p:cNvSpPr>
          <p:nvPr>
            <p:ph type="title"/>
          </p:nvPr>
        </p:nvSpPr>
        <p:spPr/>
        <p:txBody>
          <a:bodyPr/>
          <a:lstStyle/>
          <a:p>
            <a:r>
              <a:rPr lang="en-CA" dirty="0" err="1"/>
              <a:t>DIscussion</a:t>
            </a:r>
            <a:endParaRPr lang="en-CA" dirty="0"/>
          </a:p>
        </p:txBody>
      </p:sp>
      <p:sp>
        <p:nvSpPr>
          <p:cNvPr id="3" name="Content Placeholder 2">
            <a:extLst>
              <a:ext uri="{FF2B5EF4-FFF2-40B4-BE49-F238E27FC236}">
                <a16:creationId xmlns:a16="http://schemas.microsoft.com/office/drawing/2014/main" id="{D9D465A8-07A7-4895-B061-CC22A06E2038}"/>
              </a:ext>
            </a:extLst>
          </p:cNvPr>
          <p:cNvSpPr>
            <a:spLocks noGrp="1"/>
          </p:cNvSpPr>
          <p:nvPr>
            <p:ph idx="1"/>
          </p:nvPr>
        </p:nvSpPr>
        <p:spPr/>
        <p:txBody>
          <a:bodyPr>
            <a:normAutofit fontScale="70000" lnSpcReduction="20000"/>
          </a:bodyPr>
          <a:lstStyle/>
          <a:p>
            <a:pPr marL="0" indent="0">
              <a:buNone/>
            </a:pPr>
            <a:r>
              <a:rPr lang="en-US" dirty="0" err="1"/>
              <a:t>Neighbourhood</a:t>
            </a:r>
            <a:r>
              <a:rPr lang="en-US" dirty="0"/>
              <a:t> Clusters</a:t>
            </a:r>
          </a:p>
          <a:p>
            <a:pPr lvl="1"/>
            <a:r>
              <a:rPr lang="en-US" dirty="0"/>
              <a:t>Both cities provide a large range of amenities throughout the majority of the municipalities, with the exception of small clusters which have more commercial venues. </a:t>
            </a:r>
          </a:p>
          <a:p>
            <a:pPr marL="0" indent="0">
              <a:buNone/>
            </a:pPr>
            <a:r>
              <a:rPr lang="en-US" dirty="0"/>
              <a:t>Rental Costs</a:t>
            </a:r>
          </a:p>
          <a:p>
            <a:pPr lvl="1"/>
            <a:r>
              <a:rPr lang="en-US" dirty="0"/>
              <a:t>Rental costs can depend on numerous factors like </a:t>
            </a:r>
            <a:r>
              <a:rPr lang="en-US" dirty="0" err="1"/>
              <a:t>neighbourhood</a:t>
            </a:r>
            <a:r>
              <a:rPr lang="en-US" dirty="0"/>
              <a:t> amenities (e.g. restaurants and attractions), access to public transportation, views (e.g. waterfront, parks)</a:t>
            </a:r>
          </a:p>
          <a:p>
            <a:pPr lvl="1"/>
            <a:r>
              <a:rPr lang="en-US" dirty="0"/>
              <a:t>Rental prices in both Montreal and Vancouver increase in the downtown core and for waterfront properties</a:t>
            </a:r>
          </a:p>
          <a:p>
            <a:pPr marL="0" indent="0">
              <a:buNone/>
            </a:pPr>
            <a:r>
              <a:rPr lang="en-US" dirty="0"/>
              <a:t>Immigrant Population</a:t>
            </a:r>
          </a:p>
          <a:p>
            <a:pPr lvl="1"/>
            <a:r>
              <a:rPr lang="en-US" dirty="0"/>
              <a:t>In Vancouver there is a large Asian community which can help support new immigrants</a:t>
            </a:r>
          </a:p>
          <a:p>
            <a:pPr lvl="1"/>
            <a:r>
              <a:rPr lang="en-US" dirty="0"/>
              <a:t>Montreal has a large French population from European countries and Haiti</a:t>
            </a:r>
          </a:p>
          <a:p>
            <a:pPr marL="0" indent="0">
              <a:buNone/>
            </a:pPr>
            <a:r>
              <a:rPr lang="en-US" dirty="0"/>
              <a:t>Age and Household Income</a:t>
            </a:r>
          </a:p>
          <a:p>
            <a:pPr lvl="1"/>
            <a:r>
              <a:rPr lang="en-CA" dirty="0"/>
              <a:t>Larger proportion of young children (&lt;15 years old) in Montreal implying more families with younger children live in the city</a:t>
            </a:r>
          </a:p>
          <a:p>
            <a:pPr lvl="1"/>
            <a:r>
              <a:rPr lang="en-CA" dirty="0"/>
              <a:t>Montreal is likely more affordable, and has more households in the &lt;$100,000 per year income bracket as compared to Vancouver</a:t>
            </a:r>
          </a:p>
          <a:p>
            <a:pPr marL="0" indent="0">
              <a:buNone/>
            </a:pPr>
            <a:endParaRPr lang="en-US" dirty="0"/>
          </a:p>
          <a:p>
            <a:pPr lvl="1"/>
            <a:endParaRPr lang="en-US" dirty="0"/>
          </a:p>
        </p:txBody>
      </p:sp>
      <p:sp>
        <p:nvSpPr>
          <p:cNvPr id="6" name="Slide Number Placeholder 5">
            <a:extLst>
              <a:ext uri="{FF2B5EF4-FFF2-40B4-BE49-F238E27FC236}">
                <a16:creationId xmlns:a16="http://schemas.microsoft.com/office/drawing/2014/main" id="{51423A81-D4C0-4DE6-87E3-FC27ED107A92}"/>
              </a:ext>
            </a:extLst>
          </p:cNvPr>
          <p:cNvSpPr>
            <a:spLocks noGrp="1"/>
          </p:cNvSpPr>
          <p:nvPr>
            <p:ph type="sldNum" sz="quarter" idx="12"/>
          </p:nvPr>
        </p:nvSpPr>
        <p:spPr/>
        <p:txBody>
          <a:bodyPr/>
          <a:lstStyle/>
          <a:p>
            <a:fld id="{2C18C1E5-FB55-42F5-BD6D-9CC153FCDBE6}" type="slidenum">
              <a:rPr lang="en-US" smtClean="0"/>
              <a:t>20</a:t>
            </a:fld>
            <a:endParaRPr lang="en-US" dirty="0"/>
          </a:p>
        </p:txBody>
      </p:sp>
    </p:spTree>
    <p:extLst>
      <p:ext uri="{BB962C8B-B14F-4D97-AF65-F5344CB8AC3E}">
        <p14:creationId xmlns:p14="http://schemas.microsoft.com/office/powerpoint/2010/main" val="2266624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C4AD-7231-49B2-AD14-931E105447DE}"/>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D9D465A8-07A7-4895-B061-CC22A06E2038}"/>
              </a:ext>
            </a:extLst>
          </p:cNvPr>
          <p:cNvSpPr>
            <a:spLocks noGrp="1"/>
          </p:cNvSpPr>
          <p:nvPr>
            <p:ph idx="1"/>
          </p:nvPr>
        </p:nvSpPr>
        <p:spPr/>
        <p:txBody>
          <a:bodyPr>
            <a:normAutofit/>
          </a:bodyPr>
          <a:lstStyle/>
          <a:p>
            <a:pPr marL="457200" lvl="1" indent="0">
              <a:buNone/>
            </a:pPr>
            <a:r>
              <a:rPr lang="en-US" dirty="0"/>
              <a:t>.</a:t>
            </a:r>
          </a:p>
          <a:p>
            <a:pPr marL="0" indent="0">
              <a:buNone/>
            </a:pPr>
            <a:r>
              <a:rPr lang="en-US" dirty="0"/>
              <a:t>For individuals with moderate incomes and younger families the best choice to move to is Montreal</a:t>
            </a:r>
          </a:p>
          <a:p>
            <a:pPr marL="0" indent="0">
              <a:buNone/>
            </a:pPr>
            <a:r>
              <a:rPr lang="en-US" dirty="0"/>
              <a:t>For tourists:</a:t>
            </a:r>
          </a:p>
          <a:p>
            <a:pPr lvl="1"/>
            <a:r>
              <a:rPr lang="en-US" dirty="0"/>
              <a:t>Montreal has a variety of historical attractions, lower costs, and a variety of dining options such as Italian, Portuguese and French restaurants and bakeries </a:t>
            </a:r>
          </a:p>
          <a:p>
            <a:pPr lvl="1"/>
            <a:r>
              <a:rPr lang="en-US" dirty="0"/>
              <a:t>Vancouver has a large variety of breweries, Asian-type dining options (e.g. Chinese, Japanese, and Vietnamese), and parks  </a:t>
            </a:r>
          </a:p>
          <a:p>
            <a:pPr lvl="1"/>
            <a:endParaRPr lang="en-US" dirty="0"/>
          </a:p>
        </p:txBody>
      </p:sp>
      <p:sp>
        <p:nvSpPr>
          <p:cNvPr id="6" name="Slide Number Placeholder 5">
            <a:extLst>
              <a:ext uri="{FF2B5EF4-FFF2-40B4-BE49-F238E27FC236}">
                <a16:creationId xmlns:a16="http://schemas.microsoft.com/office/drawing/2014/main" id="{51423A81-D4C0-4DE6-87E3-FC27ED107A92}"/>
              </a:ext>
            </a:extLst>
          </p:cNvPr>
          <p:cNvSpPr>
            <a:spLocks noGrp="1"/>
          </p:cNvSpPr>
          <p:nvPr>
            <p:ph type="sldNum" sz="quarter" idx="12"/>
          </p:nvPr>
        </p:nvSpPr>
        <p:spPr/>
        <p:txBody>
          <a:bodyPr/>
          <a:lstStyle/>
          <a:p>
            <a:fld id="{2C18C1E5-FB55-42F5-BD6D-9CC153FCDBE6}" type="slidenum">
              <a:rPr lang="en-US" smtClean="0"/>
              <a:t>21</a:t>
            </a:fld>
            <a:endParaRPr lang="en-US" dirty="0"/>
          </a:p>
        </p:txBody>
      </p:sp>
    </p:spTree>
    <p:extLst>
      <p:ext uri="{BB962C8B-B14F-4D97-AF65-F5344CB8AC3E}">
        <p14:creationId xmlns:p14="http://schemas.microsoft.com/office/powerpoint/2010/main" val="4229317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sp>
        <p:nvSpPr>
          <p:cNvPr id="5" name="Slide Number Placeholder 4">
            <a:extLst>
              <a:ext uri="{FF2B5EF4-FFF2-40B4-BE49-F238E27FC236}">
                <a16:creationId xmlns:a16="http://schemas.microsoft.com/office/drawing/2014/main" id="{763B58A6-180C-4F65-9C7E-460497F34301}"/>
              </a:ext>
            </a:extLst>
          </p:cNvPr>
          <p:cNvSpPr>
            <a:spLocks noGrp="1"/>
          </p:cNvSpPr>
          <p:nvPr>
            <p:ph type="sldNum" sz="quarter" idx="12"/>
          </p:nvPr>
        </p:nvSpPr>
        <p:spPr/>
        <p:txBody>
          <a:bodyPr/>
          <a:lstStyle/>
          <a:p>
            <a:fld id="{2C18C1E5-FB55-42F5-BD6D-9CC153FCDBE6}" type="slidenum">
              <a:rPr lang="en-US" smtClean="0"/>
              <a:pPr/>
              <a:t>22</a:t>
            </a:fld>
            <a:endParaRPr lang="en-US" dirty="0"/>
          </a:p>
        </p:txBody>
      </p:sp>
    </p:spTree>
    <p:extLst>
      <p:ext uri="{BB962C8B-B14F-4D97-AF65-F5344CB8AC3E}">
        <p14:creationId xmlns:p14="http://schemas.microsoft.com/office/powerpoint/2010/main" val="215194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3" name="Rectangle 12">
            <a:extLst>
              <a:ext uri="{FF2B5EF4-FFF2-40B4-BE49-F238E27FC236}">
                <a16:creationId xmlns:a16="http://schemas.microsoft.com/office/drawing/2014/main" id="{745DEEED-BE3A-4307-800A-45F555B51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5C73706-35AD-4797-B796-D806B8FE5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006297"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1"/>
          </a:solidFill>
          <a:ln w="6857" cap="flat">
            <a:noFill/>
            <a:prstDash val="solid"/>
            <a:miter/>
          </a:ln>
        </p:spPr>
        <p:txBody>
          <a:bodyPr wrap="square" rtlCol="0" anchor="ctr">
            <a:noAutofit/>
          </a:bodyPr>
          <a:lstStyle/>
          <a:p>
            <a:endParaRPr lang="en-US"/>
          </a:p>
        </p:txBody>
      </p:sp>
      <p:sp>
        <p:nvSpPr>
          <p:cNvPr id="4" name="Title 3">
            <a:extLst>
              <a:ext uri="{FF2B5EF4-FFF2-40B4-BE49-F238E27FC236}">
                <a16:creationId xmlns:a16="http://schemas.microsoft.com/office/drawing/2014/main" id="{510A3A6E-E699-461F-85A3-A7355D962794}"/>
              </a:ext>
            </a:extLst>
          </p:cNvPr>
          <p:cNvSpPr>
            <a:spLocks noGrp="1"/>
          </p:cNvSpPr>
          <p:nvPr>
            <p:ph type="title"/>
          </p:nvPr>
        </p:nvSpPr>
        <p:spPr>
          <a:xfrm>
            <a:off x="841248" y="644652"/>
            <a:ext cx="3182112" cy="5568696"/>
          </a:xfrm>
        </p:spPr>
        <p:txBody>
          <a:bodyPr vert="horz" lIns="91440" tIns="45720" rIns="91440" bIns="45720" rtlCol="0" anchor="ctr">
            <a:normAutofit/>
          </a:bodyPr>
          <a:lstStyle/>
          <a:p>
            <a:r>
              <a:rPr lang="en-US" sz="6600" dirty="0">
                <a:solidFill>
                  <a:srgbClr val="FFFFFF"/>
                </a:solidFill>
              </a:rPr>
              <a:t>Problem</a:t>
            </a:r>
          </a:p>
        </p:txBody>
      </p:sp>
      <p:sp>
        <p:nvSpPr>
          <p:cNvPr id="5" name="Content Placeholder 4">
            <a:extLst>
              <a:ext uri="{FF2B5EF4-FFF2-40B4-BE49-F238E27FC236}">
                <a16:creationId xmlns:a16="http://schemas.microsoft.com/office/drawing/2014/main" id="{795F9500-FC68-452C-9126-C708CA9472B6}"/>
              </a:ext>
            </a:extLst>
          </p:cNvPr>
          <p:cNvSpPr>
            <a:spLocks noGrp="1"/>
          </p:cNvSpPr>
          <p:nvPr>
            <p:ph idx="1"/>
          </p:nvPr>
        </p:nvSpPr>
        <p:spPr>
          <a:xfrm>
            <a:off x="5494350" y="644652"/>
            <a:ext cx="5856401" cy="5568696"/>
          </a:xfrm>
        </p:spPr>
        <p:txBody>
          <a:bodyPr vert="horz" lIns="91440" tIns="45720" rIns="91440" bIns="45720" rtlCol="0" anchor="ctr">
            <a:normAutofit/>
          </a:bodyPr>
          <a:lstStyle/>
          <a:p>
            <a:r>
              <a:rPr lang="en-CA" sz="1800" dirty="0">
                <a:effectLst/>
                <a:latin typeface="Calibri" panose="020F0502020204030204" pitchFamily="34" charset="0"/>
                <a:ea typeface="Times New Roman" panose="02020603050405020304" pitchFamily="18" charset="0"/>
                <a:cs typeface="Times New Roman" panose="02020603050405020304" pitchFamily="18" charset="0"/>
              </a:rPr>
              <a:t>Given how culturally and historically different Montreal and Vancouver are, it would be interesting to look at the similarities and differences between these two cities based on:</a:t>
            </a:r>
          </a:p>
          <a:p>
            <a:pPr indent="-228600">
              <a:buFont typeface="Arial" panose="020B0604020202020204" pitchFamily="34" charset="0"/>
              <a:buChar char="•"/>
            </a:pPr>
            <a:r>
              <a:rPr lang="en-CA" sz="1800" dirty="0">
                <a:latin typeface="Calibri" panose="020F0502020204030204" pitchFamily="34" charset="0"/>
                <a:ea typeface="Times New Roman" panose="02020603050405020304" pitchFamily="18" charset="0"/>
                <a:cs typeface="Times New Roman" panose="02020603050405020304" pitchFamily="18" charset="0"/>
              </a:rPr>
              <a:t>P</a:t>
            </a: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opular amenities</a:t>
            </a:r>
          </a:p>
          <a:p>
            <a:pPr indent="-228600">
              <a:buFont typeface="Arial" panose="020B0604020202020204" pitchFamily="34" charset="0"/>
              <a:buChar char="•"/>
            </a:pPr>
            <a:r>
              <a:rPr lang="en-CA" sz="1800" dirty="0">
                <a:effectLst/>
                <a:latin typeface="Calibri" panose="020F0502020204030204" pitchFamily="34" charset="0"/>
                <a:ea typeface="Times New Roman" panose="02020603050405020304" pitchFamily="18" charset="0"/>
                <a:cs typeface="Times New Roman" panose="02020603050405020304" pitchFamily="18" charset="0"/>
              </a:rPr>
              <a:t>Rental prices</a:t>
            </a:r>
          </a:p>
          <a:p>
            <a:pPr indent="-228600">
              <a:buFont typeface="Arial" panose="020B0604020202020204" pitchFamily="34" charset="0"/>
              <a:buChar char="•"/>
            </a:pPr>
            <a:r>
              <a:rPr lang="en-CA" sz="1800" dirty="0">
                <a:latin typeface="Calibri" panose="020F0502020204030204" pitchFamily="34" charset="0"/>
                <a:cs typeface="Times New Roman" panose="02020603050405020304" pitchFamily="18" charset="0"/>
              </a:rPr>
              <a:t>Age distribution</a:t>
            </a:r>
          </a:p>
          <a:p>
            <a:pPr indent="-228600">
              <a:buFont typeface="Arial" panose="020B0604020202020204" pitchFamily="34" charset="0"/>
              <a:buChar char="•"/>
            </a:pPr>
            <a:r>
              <a:rPr lang="en-CA" sz="1800" dirty="0">
                <a:latin typeface="Calibri" panose="020F0502020204030204" pitchFamily="34" charset="0"/>
                <a:cs typeface="Times New Roman" panose="02020603050405020304" pitchFamily="18" charset="0"/>
              </a:rPr>
              <a:t>Household income</a:t>
            </a:r>
          </a:p>
          <a:p>
            <a:pPr indent="-228600">
              <a:buFont typeface="Arial" panose="020B0604020202020204" pitchFamily="34" charset="0"/>
              <a:buChar char="•"/>
            </a:pPr>
            <a:r>
              <a:rPr lang="en-CA" sz="1800" dirty="0">
                <a:latin typeface="Calibri" panose="020F0502020204030204" pitchFamily="34" charset="0"/>
                <a:cs typeface="Times New Roman" panose="02020603050405020304" pitchFamily="18" charset="0"/>
              </a:rPr>
              <a:t>Immigrant country of origin</a:t>
            </a:r>
          </a:p>
          <a:p>
            <a:pPr indent="-2286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882486F1-C111-4A71-9039-DEF6606C6A13}"/>
              </a:ext>
            </a:extLst>
          </p:cNvPr>
          <p:cNvSpPr>
            <a:spLocks noGrp="1"/>
          </p:cNvSpPr>
          <p:nvPr>
            <p:ph type="sldNum" sz="quarter" idx="12"/>
          </p:nvPr>
        </p:nvSpPr>
        <p:spPr>
          <a:xfrm>
            <a:off x="9704832" y="6356350"/>
            <a:ext cx="164592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3</a:t>
            </a:fld>
            <a:endParaRPr lang="en-US"/>
          </a:p>
        </p:txBody>
      </p:sp>
    </p:spTree>
    <p:extLst>
      <p:ext uri="{BB962C8B-B14F-4D97-AF65-F5344CB8AC3E}">
        <p14:creationId xmlns:p14="http://schemas.microsoft.com/office/powerpoint/2010/main" val="4175378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Data Sources</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4</a:t>
            </a:fld>
            <a:endParaRPr lang="en-US" dirty="0"/>
          </a:p>
        </p:txBody>
      </p:sp>
      <p:sp>
        <p:nvSpPr>
          <p:cNvPr id="7" name="Content Placeholder 6">
            <a:extLst>
              <a:ext uri="{FF2B5EF4-FFF2-40B4-BE49-F238E27FC236}">
                <a16:creationId xmlns:a16="http://schemas.microsoft.com/office/drawing/2014/main" id="{A6DDB1AB-3703-4EA2-AD23-CFB0E708C23F}"/>
              </a:ext>
            </a:extLst>
          </p:cNvPr>
          <p:cNvSpPr>
            <a:spLocks noGrp="1"/>
          </p:cNvSpPr>
          <p:nvPr>
            <p:ph idx="1"/>
          </p:nvPr>
        </p:nvSpPr>
        <p:spPr/>
        <p:txBody>
          <a:bodyPr>
            <a:noAutofit/>
          </a:bodyPr>
          <a:lstStyle/>
          <a:p>
            <a:pPr indent="0">
              <a:spcAft>
                <a:spcPts val="800"/>
              </a:spcAft>
              <a:buNone/>
            </a:pPr>
            <a:r>
              <a:rPr lang="en-CA" sz="11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Montreal </a:t>
            </a:r>
          </a:p>
          <a:p>
            <a:pPr indent="0">
              <a:spcAft>
                <a:spcPts val="800"/>
              </a:spcAft>
              <a:buNone/>
            </a:pP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Neighbourhood designations, area, population, and average monthly rent: </a:t>
            </a:r>
            <a:r>
              <a:rPr lang="en-CA" sz="1100" u="sng" dirty="0">
                <a:solidFill>
                  <a:srgbClr val="0088CC"/>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https://en.wikipedia.org/wiki/Montreal</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indent="0">
              <a:spcAft>
                <a:spcPts val="800"/>
              </a:spcAft>
              <a:buNone/>
            </a:pPr>
            <a:r>
              <a:rPr lang="en-CA" sz="11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GeoJSON</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CA" sz="11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https://github.com/blackmad/neighborhoods/blob/master/gn-montreal.geojson</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indent="0">
              <a:spcAft>
                <a:spcPts val="800"/>
              </a:spcAft>
              <a:buNone/>
            </a:pP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2016 Census: </a:t>
            </a:r>
            <a:r>
              <a:rPr lang="en-CA" sz="11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4"/>
              </a:rPr>
              <a:t>https://www12.statcan.gc.ca/census-recensement/2016/dp-pd/prof/details/page.cfm?Lang=E&amp;Geo1=CMACA&amp;Code1=462&amp;Geo2=PR&amp;Code2=01&amp;Data=Count&amp;SearchText=Montreal&amp;SearchType=Begins&amp;SearchPR=01&amp;TABID=1&amp;B1=All</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p>
          <a:p>
            <a:pPr indent="0">
              <a:spcAft>
                <a:spcPts val="800"/>
              </a:spcAft>
              <a:buNone/>
            </a:pPr>
            <a:r>
              <a:rPr lang="en-CA" sz="11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Vancouver</a:t>
            </a:r>
          </a:p>
          <a:p>
            <a:pPr indent="0">
              <a:spcAft>
                <a:spcPts val="800"/>
              </a:spcAft>
              <a:buNone/>
            </a:pP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Neighbourhood designations for the 22 districts in Vancouver were taken from: </a:t>
            </a:r>
            <a:r>
              <a:rPr lang="en-CA" sz="1100" u="sng" dirty="0">
                <a:solidFill>
                  <a:srgbClr val="0000FF"/>
                </a:solidFill>
                <a:effectLst/>
                <a:latin typeface="Helvetica" panose="020B0604020202020204" pitchFamily="34" charset="0"/>
                <a:ea typeface="Times New Roman" panose="02020603050405020304" pitchFamily="18" charset="0"/>
                <a:cs typeface="Times New Roman" panose="02020603050405020304" pitchFamily="18" charset="0"/>
                <a:hlinkClick r:id="rId5"/>
              </a:rPr>
              <a:t>https://en.wikipedia.org/wiki/List_of_neighbourhoods_in_Vancouver</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indent="0">
              <a:spcAft>
                <a:spcPts val="800"/>
              </a:spcAft>
              <a:buNone/>
            </a:pP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Area, population and average monthly rent were taken from </a:t>
            </a:r>
            <a:r>
              <a:rPr lang="en-CA" sz="1100" u="sng" dirty="0">
                <a:solidFill>
                  <a:srgbClr val="0088CC"/>
                </a:solidFill>
                <a:effectLst/>
                <a:latin typeface="Helvetica" panose="020B0604020202020204" pitchFamily="34" charset="0"/>
                <a:ea typeface="Times New Roman" panose="02020603050405020304" pitchFamily="18" charset="0"/>
                <a:cs typeface="Times New Roman" panose="02020603050405020304" pitchFamily="18" charset="0"/>
                <a:hlinkClick r:id="rId6"/>
              </a:rPr>
              <a:t>https://vancouver.ca/news-calendar/areas-of-the-city.aspx</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p>
          <a:p>
            <a:pPr indent="0">
              <a:spcAft>
                <a:spcPts val="800"/>
              </a:spcAft>
              <a:buNone/>
            </a:pPr>
            <a:r>
              <a:rPr lang="en-CA" sz="11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GeoJSON</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CA" sz="11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7"/>
              </a:rPr>
              <a:t>https://opendata.vancouver.ca/explore/dataset/local-area-boundary/information/</a:t>
            </a: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a:t>
            </a:r>
          </a:p>
          <a:p>
            <a:pPr indent="0">
              <a:spcAft>
                <a:spcPts val="800"/>
              </a:spcAft>
              <a:buNone/>
            </a:pPr>
            <a:r>
              <a:rPr lang="en-CA" sz="11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2016 Census: </a:t>
            </a:r>
            <a:r>
              <a:rPr lang="en-CA" sz="11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8"/>
              </a:rPr>
              <a:t>https://www12.statcan.gc.ca/census-recensement/2016/dp-pd/prof/details/page.cfm?Lang=E&amp;Geo1=CSD&amp;Code1=5915022&amp;Geo2=PR&amp;Code2=01&amp;Data=Count&amp;SearchText=5915022&amp;SearchType=Begins&amp;SearchPR=01&amp;B1=All&amp;Custom=&amp;TABID=3</a:t>
            </a:r>
            <a:endParaRPr lang="en-CA" sz="1100" dirty="0"/>
          </a:p>
        </p:txBody>
      </p:sp>
    </p:spTree>
    <p:extLst>
      <p:ext uri="{BB962C8B-B14F-4D97-AF65-F5344CB8AC3E}">
        <p14:creationId xmlns:p14="http://schemas.microsoft.com/office/powerpoint/2010/main" val="783648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pPr/>
              <a:t>5</a:t>
            </a:fld>
            <a:endParaRPr lang="en-US" dirty="0"/>
          </a:p>
        </p:txBody>
      </p:sp>
      <p:pic>
        <p:nvPicPr>
          <p:cNvPr id="12" name="Picture 11" descr="Graphical user interface, text, application&#10;&#10;Description automatically generated">
            <a:extLst>
              <a:ext uri="{FF2B5EF4-FFF2-40B4-BE49-F238E27FC236}">
                <a16:creationId xmlns:a16="http://schemas.microsoft.com/office/drawing/2014/main" id="{F2D4FE9D-F517-415D-BAAC-CE0894A632B1}"/>
              </a:ext>
            </a:extLst>
          </p:cNvPr>
          <p:cNvPicPr>
            <a:picLocks noChangeAspect="1"/>
          </p:cNvPicPr>
          <p:nvPr/>
        </p:nvPicPr>
        <p:blipFill rotWithShape="1">
          <a:blip r:embed="rId2"/>
          <a:srcRect l="14297" t="22501" r="32890" b="9578"/>
          <a:stretch/>
        </p:blipFill>
        <p:spPr>
          <a:xfrm>
            <a:off x="146255" y="3127375"/>
            <a:ext cx="4910044" cy="3594100"/>
          </a:xfrm>
          <a:prstGeom prst="rect">
            <a:avLst/>
          </a:prstGeom>
        </p:spPr>
      </p:pic>
      <p:pic>
        <p:nvPicPr>
          <p:cNvPr id="20" name="Picture 19" descr="Text&#10;&#10;Description automatically generated">
            <a:extLst>
              <a:ext uri="{FF2B5EF4-FFF2-40B4-BE49-F238E27FC236}">
                <a16:creationId xmlns:a16="http://schemas.microsoft.com/office/drawing/2014/main" id="{D93A24C1-2BF8-47C5-81D7-CE4E925431B7}"/>
              </a:ext>
            </a:extLst>
          </p:cNvPr>
          <p:cNvPicPr>
            <a:picLocks noChangeAspect="1"/>
          </p:cNvPicPr>
          <p:nvPr/>
        </p:nvPicPr>
        <p:blipFill rotWithShape="1">
          <a:blip r:embed="rId3"/>
          <a:srcRect l="18750" t="16666" r="14063" b="10139"/>
          <a:stretch/>
        </p:blipFill>
        <p:spPr>
          <a:xfrm>
            <a:off x="5175455" y="1889125"/>
            <a:ext cx="6870290" cy="4210050"/>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598659A9-7BEE-4485-B8CB-1945BC4DAF95}"/>
              </a:ext>
            </a:extLst>
          </p:cNvPr>
          <p:cNvPicPr>
            <a:picLocks noChangeAspect="1"/>
          </p:cNvPicPr>
          <p:nvPr/>
        </p:nvPicPr>
        <p:blipFill rotWithShape="1">
          <a:blip r:embed="rId4"/>
          <a:srcRect l="14844" t="38055" r="51464" b="37639"/>
          <a:stretch/>
        </p:blipFill>
        <p:spPr>
          <a:xfrm>
            <a:off x="146255" y="1881519"/>
            <a:ext cx="3070229" cy="1245856"/>
          </a:xfrm>
          <a:prstGeom prst="rect">
            <a:avLst/>
          </a:prstGeom>
        </p:spPr>
      </p:pic>
      <p:sp>
        <p:nvSpPr>
          <p:cNvPr id="23" name="Title 1">
            <a:extLst>
              <a:ext uri="{FF2B5EF4-FFF2-40B4-BE49-F238E27FC236}">
                <a16:creationId xmlns:a16="http://schemas.microsoft.com/office/drawing/2014/main" id="{364A0AEA-0814-43F5-8BDB-F275FA7B5E27}"/>
              </a:ext>
            </a:extLst>
          </p:cNvPr>
          <p:cNvSpPr>
            <a:spLocks noGrp="1"/>
          </p:cNvSpPr>
          <p:nvPr>
            <p:ph type="title"/>
          </p:nvPr>
        </p:nvSpPr>
        <p:spPr>
          <a:xfrm>
            <a:off x="768096" y="365125"/>
            <a:ext cx="10515600" cy="1325563"/>
          </a:xfrm>
        </p:spPr>
        <p:txBody>
          <a:bodyPr/>
          <a:lstStyle/>
          <a:p>
            <a:r>
              <a:rPr lang="en-US" dirty="0"/>
              <a:t>Importing GEOJSON Files and Creating Maps</a:t>
            </a:r>
          </a:p>
        </p:txBody>
      </p:sp>
    </p:spTree>
    <p:extLst>
      <p:ext uri="{BB962C8B-B14F-4D97-AF65-F5344CB8AC3E}">
        <p14:creationId xmlns:p14="http://schemas.microsoft.com/office/powerpoint/2010/main" val="3649577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Montreal</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solidFill>
                  <a:schemeClr val="tx1"/>
                </a:solidFill>
              </a:rPr>
              <a:t>6</a:t>
            </a:fld>
            <a:endParaRPr lang="en-US" dirty="0">
              <a:solidFill>
                <a:schemeClr val="tx1"/>
              </a:solidFill>
            </a:endParaRPr>
          </a:p>
        </p:txBody>
      </p:sp>
      <p:pic>
        <p:nvPicPr>
          <p:cNvPr id="9" name="Content Placeholder 8">
            <a:extLst>
              <a:ext uri="{FF2B5EF4-FFF2-40B4-BE49-F238E27FC236}">
                <a16:creationId xmlns:a16="http://schemas.microsoft.com/office/drawing/2014/main" id="{50629463-9961-44E7-A60B-54F9153F36A5}"/>
              </a:ext>
            </a:extLst>
          </p:cNvPr>
          <p:cNvPicPr>
            <a:picLocks noGrp="1"/>
          </p:cNvPicPr>
          <p:nvPr>
            <p:ph idx="1"/>
          </p:nvPr>
        </p:nvPicPr>
        <p:blipFill>
          <a:blip r:embed="rId2"/>
          <a:stretch>
            <a:fillRect/>
          </a:stretch>
        </p:blipFill>
        <p:spPr>
          <a:xfrm>
            <a:off x="423287" y="2331719"/>
            <a:ext cx="5293619" cy="3724275"/>
          </a:xfrm>
          <a:prstGeom prst="rect">
            <a:avLst/>
          </a:prstGeom>
        </p:spPr>
      </p:pic>
      <p:pic>
        <p:nvPicPr>
          <p:cNvPr id="10" name="Picture 9">
            <a:extLst>
              <a:ext uri="{FF2B5EF4-FFF2-40B4-BE49-F238E27FC236}">
                <a16:creationId xmlns:a16="http://schemas.microsoft.com/office/drawing/2014/main" id="{9CD279B4-3835-497F-95BC-03068F2E76F9}"/>
              </a:ext>
            </a:extLst>
          </p:cNvPr>
          <p:cNvPicPr/>
          <p:nvPr/>
        </p:nvPicPr>
        <p:blipFill rotWithShape="1">
          <a:blip r:embed="rId3" cstate="print">
            <a:extLst>
              <a:ext uri="{28A0092B-C50C-407E-A947-70E740481C1C}">
                <a14:useLocalDpi xmlns:a14="http://schemas.microsoft.com/office/drawing/2010/main" val="0"/>
              </a:ext>
            </a:extLst>
          </a:blip>
          <a:srcRect l="20710" t="21903" r="14982" b="9581"/>
          <a:stretch/>
        </p:blipFill>
        <p:spPr bwMode="auto">
          <a:xfrm>
            <a:off x="5960745" y="2376805"/>
            <a:ext cx="5807968" cy="36341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49466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Vancouver</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fld id="{2C18C1E5-FB55-42F5-BD6D-9CC153FCDBE6}" type="slidenum">
              <a:rPr lang="en-US" smtClean="0">
                <a:solidFill>
                  <a:schemeClr val="tx1"/>
                </a:solidFill>
              </a:rPr>
              <a:t>7</a:t>
            </a:fld>
            <a:endParaRPr lang="en-US" dirty="0">
              <a:solidFill>
                <a:schemeClr val="tx1"/>
              </a:solidFill>
            </a:endParaRPr>
          </a:p>
        </p:txBody>
      </p:sp>
      <p:pic>
        <p:nvPicPr>
          <p:cNvPr id="7" name="Picture 6">
            <a:extLst>
              <a:ext uri="{FF2B5EF4-FFF2-40B4-BE49-F238E27FC236}">
                <a16:creationId xmlns:a16="http://schemas.microsoft.com/office/drawing/2014/main" id="{26FDB874-A8C9-4EDC-B6E0-428A3921C1CE}"/>
              </a:ext>
            </a:extLst>
          </p:cNvPr>
          <p:cNvPicPr/>
          <p:nvPr/>
        </p:nvPicPr>
        <p:blipFill>
          <a:blip r:embed="rId2"/>
          <a:stretch>
            <a:fillRect/>
          </a:stretch>
        </p:blipFill>
        <p:spPr>
          <a:xfrm>
            <a:off x="768095" y="1924050"/>
            <a:ext cx="3828335" cy="4450987"/>
          </a:xfrm>
          <a:prstGeom prst="rect">
            <a:avLst/>
          </a:prstGeom>
        </p:spPr>
      </p:pic>
      <p:pic>
        <p:nvPicPr>
          <p:cNvPr id="11" name="Content Placeholder 10">
            <a:extLst>
              <a:ext uri="{FF2B5EF4-FFF2-40B4-BE49-F238E27FC236}">
                <a16:creationId xmlns:a16="http://schemas.microsoft.com/office/drawing/2014/main" id="{FE93E0FE-E4F5-41A8-92B1-D0FDA3387787}"/>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l="20812" t="21553" r="14870" b="10618"/>
          <a:stretch/>
        </p:blipFill>
        <p:spPr bwMode="auto">
          <a:xfrm>
            <a:off x="4991457" y="2145596"/>
            <a:ext cx="6362343" cy="400789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4606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2" name="Rectangle 2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7C6BEEF-DE69-4585-990D-A0F54C97054F}"/>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dirty="0"/>
              <a:t>Getting Nearby Venues VIA </a:t>
            </a:r>
            <a:r>
              <a:rPr lang="en-US" sz="6000" dirty="0" err="1"/>
              <a:t>FOURSqUARE</a:t>
            </a:r>
            <a:endParaRPr lang="en-US" sz="6000" dirty="0"/>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136525"/>
            <a:ext cx="2743200" cy="365125"/>
          </a:xfrm>
        </p:spPr>
        <p:txBody>
          <a:bodyPr vert="horz" lIns="91440" tIns="45720" rIns="91440" bIns="45720" rtlCol="0" anchor="ctr">
            <a:normAutofit/>
          </a:bodyPr>
          <a:lstStyle/>
          <a:p>
            <a:pPr>
              <a:spcAft>
                <a:spcPts val="600"/>
              </a:spcAft>
            </a:pPr>
            <a:fld id="{2C18C1E5-FB55-42F5-BD6D-9CC153FCDBE6}" type="slidenum">
              <a:rPr lang="en-US" smtClean="0"/>
              <a:pPr>
                <a:spcAft>
                  <a:spcPts val="600"/>
                </a:spcAft>
              </a:pPr>
              <a:t>8</a:t>
            </a:fld>
            <a:endParaRPr lang="en-US"/>
          </a:p>
        </p:txBody>
      </p:sp>
      <p:sp>
        <p:nvSpPr>
          <p:cNvPr id="33"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CE6EFE"/>
          </a:solidFill>
          <a:ln w="38100" cap="rnd">
            <a:solidFill>
              <a:srgbClr val="CE6E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Graphical user interface, text, application&#10;&#10;Description automatically generated">
            <a:extLst>
              <a:ext uri="{FF2B5EF4-FFF2-40B4-BE49-F238E27FC236}">
                <a16:creationId xmlns:a16="http://schemas.microsoft.com/office/drawing/2014/main" id="{7468C1B9-0235-4A03-9E2D-C1020264E825}"/>
              </a:ext>
            </a:extLst>
          </p:cNvPr>
          <p:cNvPicPr>
            <a:picLocks noChangeAspect="1"/>
          </p:cNvPicPr>
          <p:nvPr/>
        </p:nvPicPr>
        <p:blipFill rotWithShape="1">
          <a:blip r:embed="rId2"/>
          <a:srcRect l="18750" t="9445" r="13359" b="8335"/>
          <a:stretch/>
        </p:blipFill>
        <p:spPr>
          <a:xfrm>
            <a:off x="44654" y="2215831"/>
            <a:ext cx="6165188" cy="4199851"/>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8A6354EF-819A-456B-A256-2F05482B21E0}"/>
              </a:ext>
            </a:extLst>
          </p:cNvPr>
          <p:cNvPicPr>
            <a:picLocks noChangeAspect="1"/>
          </p:cNvPicPr>
          <p:nvPr/>
        </p:nvPicPr>
        <p:blipFill rotWithShape="1">
          <a:blip r:embed="rId3"/>
          <a:srcRect l="13750" t="33333" r="13984" b="8889"/>
          <a:stretch/>
        </p:blipFill>
        <p:spPr>
          <a:xfrm>
            <a:off x="6254496" y="2899179"/>
            <a:ext cx="5614416" cy="2524967"/>
          </a:xfrm>
          <a:prstGeom prst="rect">
            <a:avLst/>
          </a:prstGeom>
        </p:spPr>
      </p:pic>
    </p:spTree>
    <p:extLst>
      <p:ext uri="{BB962C8B-B14F-4D97-AF65-F5344CB8AC3E}">
        <p14:creationId xmlns:p14="http://schemas.microsoft.com/office/powerpoint/2010/main" val="3466625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56DC-4A3A-4849-81AD-1BB6F98A65B7}"/>
              </a:ext>
            </a:extLst>
          </p:cNvPr>
          <p:cNvSpPr>
            <a:spLocks noGrp="1"/>
          </p:cNvSpPr>
          <p:nvPr>
            <p:ph type="title"/>
          </p:nvPr>
        </p:nvSpPr>
        <p:spPr/>
        <p:txBody>
          <a:bodyPr/>
          <a:lstStyle/>
          <a:p>
            <a:r>
              <a:rPr lang="en-CA" dirty="0"/>
              <a:t>Popular Venues From Foursquare data</a:t>
            </a:r>
          </a:p>
        </p:txBody>
      </p:sp>
      <p:sp>
        <p:nvSpPr>
          <p:cNvPr id="3" name="Content Placeholder 2">
            <a:extLst>
              <a:ext uri="{FF2B5EF4-FFF2-40B4-BE49-F238E27FC236}">
                <a16:creationId xmlns:a16="http://schemas.microsoft.com/office/drawing/2014/main" id="{8F9906A1-1973-4D7E-A4CF-8C71B62443A3}"/>
              </a:ext>
            </a:extLst>
          </p:cNvPr>
          <p:cNvSpPr>
            <a:spLocks noGrp="1"/>
          </p:cNvSpPr>
          <p:nvPr>
            <p:ph idx="1"/>
          </p:nvPr>
        </p:nvSpPr>
        <p:spPr>
          <a:xfrm>
            <a:off x="838200" y="4855780"/>
            <a:ext cx="10515600" cy="1325563"/>
          </a:xfrm>
        </p:spPr>
        <p:txBody>
          <a:bodyPr>
            <a:normAutofit fontScale="70000" lnSpcReduction="20000"/>
          </a:bodyPr>
          <a:lstStyle/>
          <a:p>
            <a:pPr marL="0" indent="0">
              <a:buNone/>
            </a:pPr>
            <a:r>
              <a:rPr lang="en-US" dirty="0"/>
              <a:t> </a:t>
            </a:r>
          </a:p>
          <a:p>
            <a:pPr marL="0" indent="0" algn="ctr">
              <a:buNone/>
            </a:pPr>
            <a:r>
              <a:rPr lang="en-US" dirty="0"/>
              <a:t>(a)                                                                               (b)</a:t>
            </a:r>
          </a:p>
          <a:p>
            <a:pPr marL="0" indent="0">
              <a:buNone/>
            </a:pPr>
            <a:r>
              <a:rPr lang="en-US" dirty="0"/>
              <a:t>Figure 3. </a:t>
            </a:r>
            <a:r>
              <a:rPr lang="en-US" dirty="0" err="1"/>
              <a:t>Neighbourhoods</a:t>
            </a:r>
            <a:r>
              <a:rPr lang="en-US" dirty="0"/>
              <a:t> of (a) Montreal and (b) Vancouver </a:t>
            </a:r>
            <a:r>
              <a:rPr lang="en-US" dirty="0" err="1"/>
              <a:t>coloured</a:t>
            </a:r>
            <a:r>
              <a:rPr lang="en-US" dirty="0"/>
              <a:t> according to population in 2016 overlaid with popular venues as derived from Foursquare API data.</a:t>
            </a:r>
            <a:endParaRPr lang="en-CA" dirty="0"/>
          </a:p>
        </p:txBody>
      </p:sp>
      <p:sp>
        <p:nvSpPr>
          <p:cNvPr id="6" name="Slide Number Placeholder 5">
            <a:extLst>
              <a:ext uri="{FF2B5EF4-FFF2-40B4-BE49-F238E27FC236}">
                <a16:creationId xmlns:a16="http://schemas.microsoft.com/office/drawing/2014/main" id="{80DD08E5-5129-4C6A-B39D-026CA3F74745}"/>
              </a:ext>
            </a:extLst>
          </p:cNvPr>
          <p:cNvSpPr>
            <a:spLocks noGrp="1"/>
          </p:cNvSpPr>
          <p:nvPr>
            <p:ph type="sldNum" sz="quarter" idx="12"/>
          </p:nvPr>
        </p:nvSpPr>
        <p:spPr/>
        <p:txBody>
          <a:bodyPr/>
          <a:lstStyle/>
          <a:p>
            <a:fld id="{2C18C1E5-FB55-42F5-BD6D-9CC153FCDBE6}" type="slidenum">
              <a:rPr lang="en-US" smtClean="0"/>
              <a:t>9</a:t>
            </a:fld>
            <a:endParaRPr lang="en-US" dirty="0"/>
          </a:p>
        </p:txBody>
      </p:sp>
      <p:pic>
        <p:nvPicPr>
          <p:cNvPr id="2054" name="Picture 9">
            <a:extLst>
              <a:ext uri="{FF2B5EF4-FFF2-40B4-BE49-F238E27FC236}">
                <a16:creationId xmlns:a16="http://schemas.microsoft.com/office/drawing/2014/main" id="{7BAEA11D-8ACF-4947-859A-C01FE1A67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109" t="20676" r="15157" b="10616"/>
          <a:stretch>
            <a:fillRect/>
          </a:stretch>
        </p:blipFill>
        <p:spPr bwMode="auto">
          <a:xfrm>
            <a:off x="485596" y="2002221"/>
            <a:ext cx="5350062" cy="324545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11">
            <a:extLst>
              <a:ext uri="{FF2B5EF4-FFF2-40B4-BE49-F238E27FC236}">
                <a16:creationId xmlns:a16="http://schemas.microsoft.com/office/drawing/2014/main" id="{BBEFA6FA-BDDF-4FD2-9160-3879D5F4D3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111" t="21201" r="14890" b="9760"/>
          <a:stretch>
            <a:fillRect/>
          </a:stretch>
        </p:blipFill>
        <p:spPr bwMode="auto">
          <a:xfrm>
            <a:off x="6096000" y="2002220"/>
            <a:ext cx="5340691" cy="32454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a:extLst>
              <a:ext uri="{FF2B5EF4-FFF2-40B4-BE49-F238E27FC236}">
                <a16:creationId xmlns:a16="http://schemas.microsoft.com/office/drawing/2014/main" id="{C7F744DF-5AC9-429C-AF5E-397BA3553082}"/>
              </a:ext>
            </a:extLst>
          </p:cNvPr>
          <p:cNvSpPr>
            <a:spLocks noChangeArrowheads="1"/>
          </p:cNvSpPr>
          <p:nvPr/>
        </p:nvSpPr>
        <p:spPr bwMode="auto">
          <a:xfrm>
            <a:off x="6686550" y="8409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232742913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71cef36-82b7-4951-946c-7d484f1f07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A958DEDC2D5C4DB9775EE4566BB966" ma:contentTypeVersion="7" ma:contentTypeDescription="Create a new document." ma:contentTypeScope="" ma:versionID="a7f2b8985cf2f437493a731b2e2ce7b3">
  <xsd:schema xmlns:xsd="http://www.w3.org/2001/XMLSchema" xmlns:xs="http://www.w3.org/2001/XMLSchema" xmlns:p="http://schemas.microsoft.com/office/2006/metadata/properties" xmlns:ns3="471cef36-82b7-4951-946c-7d484f1f0794" xmlns:ns4="4152e4b0-9273-4eb3-9219-cbfd475533bd" targetNamespace="http://schemas.microsoft.com/office/2006/metadata/properties" ma:root="true" ma:fieldsID="b30367b6ed0552688572d42e5c04e3c6" ns3:_="" ns4:_="">
    <xsd:import namespace="471cef36-82b7-4951-946c-7d484f1f0794"/>
    <xsd:import namespace="4152e4b0-9273-4eb3-9219-cbfd475533b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cef36-82b7-4951-946c-7d484f1f079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52e4b0-9273-4eb3-9219-cbfd475533b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A8DA88-2D67-4B30-8205-C52078711284}">
  <ds:schemaRefs>
    <ds:schemaRef ds:uri="http://schemas.microsoft.com/office/2006/documentManagement/types"/>
    <ds:schemaRef ds:uri="http://purl.org/dc/elements/1.1/"/>
    <ds:schemaRef ds:uri="http://www.w3.org/XML/1998/namespace"/>
    <ds:schemaRef ds:uri="http://schemas.openxmlformats.org/package/2006/metadata/core-properties"/>
    <ds:schemaRef ds:uri="http://schemas.microsoft.com/office/2006/metadata/properties"/>
    <ds:schemaRef ds:uri="471cef36-82b7-4951-946c-7d484f1f0794"/>
    <ds:schemaRef ds:uri="http://purl.org/dc/terms/"/>
    <ds:schemaRef ds:uri="http://purl.org/dc/dcmitype/"/>
    <ds:schemaRef ds:uri="http://schemas.microsoft.com/office/infopath/2007/PartnerControls"/>
    <ds:schemaRef ds:uri="4152e4b0-9273-4eb3-9219-cbfd475533bd"/>
  </ds:schemaRefs>
</ds:datastoreItem>
</file>

<file path=customXml/itemProps2.xml><?xml version="1.0" encoding="utf-8"?>
<ds:datastoreItem xmlns:ds="http://schemas.openxmlformats.org/officeDocument/2006/customXml" ds:itemID="{3D2896BB-5566-4403-84AA-2FD10D9622B9}">
  <ds:schemaRefs>
    <ds:schemaRef ds:uri="http://schemas.microsoft.com/sharepoint/v3/contenttype/forms"/>
  </ds:schemaRefs>
</ds:datastoreItem>
</file>

<file path=customXml/itemProps3.xml><?xml version="1.0" encoding="utf-8"?>
<ds:datastoreItem xmlns:ds="http://schemas.openxmlformats.org/officeDocument/2006/customXml" ds:itemID="{67A16DF6-F06A-4534-A41F-7BBB85FF6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1cef36-82b7-4951-946c-7d484f1f0794"/>
    <ds:schemaRef ds:uri="4152e4b0-9273-4eb3-9219-cbfd475533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Sketch presentation</Template>
  <TotalTime>1255</TotalTime>
  <Words>2093</Words>
  <Application>Microsoft Office PowerPoint</Application>
  <PresentationFormat>Widescreen</PresentationFormat>
  <Paragraphs>666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Helvetica</vt:lpstr>
      <vt:lpstr>The Hand Black</vt:lpstr>
      <vt:lpstr>The Serif Hand Black</vt:lpstr>
      <vt:lpstr>SketchyVTI</vt:lpstr>
      <vt:lpstr>INVESTIGATION INTO THE DIFFERENCES BETWEEN MONTREAL AND VANCOUVER</vt:lpstr>
      <vt:lpstr>Introduction</vt:lpstr>
      <vt:lpstr>Problem</vt:lpstr>
      <vt:lpstr>Data Sources</vt:lpstr>
      <vt:lpstr>Importing GEOJSON Files and Creating Maps</vt:lpstr>
      <vt:lpstr>Montreal</vt:lpstr>
      <vt:lpstr>Vancouver</vt:lpstr>
      <vt:lpstr>Getting Nearby Venues VIA FOURSqUARE</vt:lpstr>
      <vt:lpstr>Popular Venues From Foursquare data</vt:lpstr>
      <vt:lpstr>Creating CLusters</vt:lpstr>
      <vt:lpstr>Montreal Clustered Location Data</vt:lpstr>
      <vt:lpstr>Vancouver Clustered Location Data</vt:lpstr>
      <vt:lpstr>Montreal CLusters</vt:lpstr>
      <vt:lpstr>Montreal Clusters</vt:lpstr>
      <vt:lpstr>Vancouver Clusters</vt:lpstr>
      <vt:lpstr>Vancouver Clusters</vt:lpstr>
      <vt:lpstr>Household Income</vt:lpstr>
      <vt:lpstr>Immigration</vt:lpstr>
      <vt:lpstr>Age and Gender Distribution</vt:lpstr>
      <vt:lpstr>DIscussion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INVESTIGATION INTO THE DIFFERENCES BETWEEN MONTREAL AND VANCOUVER</dc:title>
  <dc:creator>Rachel Munro</dc:creator>
  <cp:lastModifiedBy>Rachel Munro</cp:lastModifiedBy>
  <cp:revision>4</cp:revision>
  <dcterms:created xsi:type="dcterms:W3CDTF">2021-03-13T01:04:25Z</dcterms:created>
  <dcterms:modified xsi:type="dcterms:W3CDTF">2021-03-13T21:59:37Z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0x010100F2A958DEDC2D5C4DB9775EE4566BB966</vt:lpwstr>
  </property>
</Properties>
</file>